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0" r:id="rId5"/>
  </p:sldMasterIdLst>
  <p:notesMasterIdLst>
    <p:notesMasterId r:id="rId81"/>
  </p:notesMasterIdLst>
  <p:handoutMasterIdLst>
    <p:handoutMasterId r:id="rId82"/>
  </p:handoutMasterIdLst>
  <p:sldIdLst>
    <p:sldId id="265" r:id="rId6"/>
    <p:sldId id="281" r:id="rId7"/>
    <p:sldId id="268" r:id="rId8"/>
    <p:sldId id="347" r:id="rId9"/>
    <p:sldId id="349" r:id="rId10"/>
    <p:sldId id="282" r:id="rId11"/>
    <p:sldId id="283" r:id="rId12"/>
    <p:sldId id="284" r:id="rId13"/>
    <p:sldId id="339" r:id="rId14"/>
    <p:sldId id="285" r:id="rId15"/>
    <p:sldId id="291" r:id="rId16"/>
    <p:sldId id="350" r:id="rId17"/>
    <p:sldId id="364" r:id="rId18"/>
    <p:sldId id="355" r:id="rId19"/>
    <p:sldId id="356" r:id="rId20"/>
    <p:sldId id="357" r:id="rId21"/>
    <p:sldId id="363" r:id="rId22"/>
    <p:sldId id="359" r:id="rId23"/>
    <p:sldId id="353" r:id="rId24"/>
    <p:sldId id="354" r:id="rId25"/>
    <p:sldId id="399" r:id="rId26"/>
    <p:sldId id="470" r:id="rId27"/>
    <p:sldId id="469" r:id="rId28"/>
    <p:sldId id="407" r:id="rId29"/>
    <p:sldId id="458" r:id="rId30"/>
    <p:sldId id="459" r:id="rId31"/>
    <p:sldId id="462" r:id="rId32"/>
    <p:sldId id="360" r:id="rId33"/>
    <p:sldId id="294" r:id="rId34"/>
    <p:sldId id="361" r:id="rId35"/>
    <p:sldId id="362" r:id="rId36"/>
    <p:sldId id="471" r:id="rId37"/>
    <p:sldId id="286" r:id="rId38"/>
    <p:sldId id="287" r:id="rId39"/>
    <p:sldId id="288" r:id="rId40"/>
    <p:sldId id="289" r:id="rId41"/>
    <p:sldId id="290" r:id="rId42"/>
    <p:sldId id="292" r:id="rId43"/>
    <p:sldId id="293" r:id="rId44"/>
    <p:sldId id="298" r:id="rId45"/>
    <p:sldId id="300" r:id="rId46"/>
    <p:sldId id="299" r:id="rId47"/>
    <p:sldId id="297" r:id="rId48"/>
    <p:sldId id="296" r:id="rId49"/>
    <p:sldId id="295" r:id="rId50"/>
    <p:sldId id="301" r:id="rId51"/>
    <p:sldId id="302" r:id="rId52"/>
    <p:sldId id="303" r:id="rId53"/>
    <p:sldId id="304" r:id="rId54"/>
    <p:sldId id="340" r:id="rId55"/>
    <p:sldId id="308" r:id="rId56"/>
    <p:sldId id="343" r:id="rId57"/>
    <p:sldId id="309" r:id="rId58"/>
    <p:sldId id="307" r:id="rId59"/>
    <p:sldId id="314" r:id="rId60"/>
    <p:sldId id="312" r:id="rId61"/>
    <p:sldId id="315" r:id="rId62"/>
    <p:sldId id="313" r:id="rId63"/>
    <p:sldId id="311" r:id="rId64"/>
    <p:sldId id="310" r:id="rId65"/>
    <p:sldId id="306" r:id="rId66"/>
    <p:sldId id="323" r:id="rId67"/>
    <p:sldId id="321" r:id="rId68"/>
    <p:sldId id="320" r:id="rId69"/>
    <p:sldId id="322" r:id="rId70"/>
    <p:sldId id="326" r:id="rId71"/>
    <p:sldId id="344" r:id="rId72"/>
    <p:sldId id="345" r:id="rId73"/>
    <p:sldId id="331" r:id="rId74"/>
    <p:sldId id="332" r:id="rId75"/>
    <p:sldId id="325" r:id="rId76"/>
    <p:sldId id="324" r:id="rId77"/>
    <p:sldId id="317" r:id="rId78"/>
    <p:sldId id="305" r:id="rId79"/>
    <p:sldId id="346" r:id="rId80"/>
  </p:sldIdLst>
  <p:sldSz cx="9144000" cy="6858000" type="screen4x3"/>
  <p:notesSz cx="7010400" cy="9296400"/>
  <p:custDataLst>
    <p:tags r:id="rId83"/>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6" autoAdjust="0"/>
    <p:restoredTop sz="86999" autoAdjust="0"/>
  </p:normalViewPr>
  <p:slideViewPr>
    <p:cSldViewPr>
      <p:cViewPr varScale="1">
        <p:scale>
          <a:sx n="61" d="100"/>
          <a:sy n="61" d="100"/>
        </p:scale>
        <p:origin x="20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presProps" Target="presProp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notesMaster" Target="notesMasters/notesMaster1.xml"/><Relationship Id="rId86"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tableStyles" Target="tableStyles.xml"/><Relationship Id="rId61" Type="http://schemas.openxmlformats.org/officeDocument/2006/relationships/slide" Target="slides/slide56.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0BCBBF-A2DE-4F18-925A-5D5D6A168E17}"/>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A626B57-8BD6-4809-90EA-BCD9EBC4E45B}"/>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A59804D-0874-410E-8121-B32308A31B41}" type="datetimeFigureOut">
              <a:rPr lang="en-US" smtClean="0"/>
              <a:t>9/22/2021</a:t>
            </a:fld>
            <a:endParaRPr lang="en-US"/>
          </a:p>
        </p:txBody>
      </p:sp>
      <p:sp>
        <p:nvSpPr>
          <p:cNvPr id="4" name="Footer Placeholder 3">
            <a:extLst>
              <a:ext uri="{FF2B5EF4-FFF2-40B4-BE49-F238E27FC236}">
                <a16:creationId xmlns:a16="http://schemas.microsoft.com/office/drawing/2014/main" id="{79078DC9-88FF-4A2A-A659-00D741F7C82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E0C64DD-682C-4A46-84F1-CA1DEDC2039D}"/>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7445513-614E-41F9-A45C-DD63FFDB2E26}" type="slidenum">
              <a:rPr lang="en-US" smtClean="0"/>
              <a:t>‹#›</a:t>
            </a:fld>
            <a:endParaRPr lang="en-US"/>
          </a:p>
        </p:txBody>
      </p:sp>
    </p:spTree>
    <p:extLst>
      <p:ext uri="{BB962C8B-B14F-4D97-AF65-F5344CB8AC3E}">
        <p14:creationId xmlns:p14="http://schemas.microsoft.com/office/powerpoint/2010/main" val="3282977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defRPr sz="1300" smtClean="0">
                <a:latin typeface="Arial"/>
              </a:defRPr>
            </a:lvl1pPr>
          </a:lstStyle>
          <a:p>
            <a:pPr>
              <a:defRPr/>
            </a:pPr>
            <a:endParaRPr lang="en-US"/>
          </a:p>
        </p:txBody>
      </p:sp>
      <p:sp>
        <p:nvSpPr>
          <p:cNvPr id="5123" name="Rectangle 3"/>
          <p:cNvSpPr>
            <a:spLocks noGrp="1" noChangeArrowheads="1"/>
          </p:cNvSpPr>
          <p:nvPr>
            <p:ph type="dt" idx="1"/>
          </p:nvPr>
        </p:nvSpPr>
        <p:spPr bwMode="auto">
          <a:xfrm>
            <a:off x="3972561" y="0"/>
            <a:ext cx="3037840" cy="464820"/>
          </a:xfrm>
          <a:prstGeom prst="rect">
            <a:avLst/>
          </a:prstGeom>
          <a:noFill/>
          <a:ln w="9525">
            <a:noFill/>
            <a:miter lim="800000"/>
          </a:ln>
        </p:spPr>
        <p:txBody>
          <a:bodyPr vert="horz" wrap="square" lIns="93154" tIns="46578" rIns="93154" bIns="46578" numCol="1" anchor="t" anchorCtr="0" compatLnSpc="1">
            <a:prstTxWarp prst="textNoShape">
              <a:avLst/>
            </a:prstTxWarp>
          </a:bodyPr>
          <a:lstStyle>
            <a:lvl1pPr algn="r">
              <a:defRPr sz="1300" smtClean="0">
                <a:latin typeface="Arial"/>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ln>
        </p:spPr>
      </p:sp>
      <p:sp>
        <p:nvSpPr>
          <p:cNvPr id="5125" name="Rectangle 5"/>
          <p:cNvSpPr>
            <a:spLocks noGrp="1" noChangeArrowheads="1"/>
          </p:cNvSpPr>
          <p:nvPr>
            <p:ph type="body" sz="quarter" idx="3"/>
          </p:nvPr>
        </p:nvSpPr>
        <p:spPr bwMode="auto">
          <a:xfrm>
            <a:off x="934721" y="4415790"/>
            <a:ext cx="5140960" cy="4183380"/>
          </a:xfrm>
          <a:prstGeom prst="rect">
            <a:avLst/>
          </a:prstGeom>
          <a:noFill/>
          <a:ln w="9525">
            <a:noFill/>
            <a:miter lim="800000"/>
          </a:ln>
        </p:spPr>
        <p:txBody>
          <a:bodyPr vert="horz" wrap="square" lIns="93154" tIns="46578" rIns="93154" bIns="465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defRPr sz="1300" smtClean="0">
                <a:latin typeface="Arial"/>
              </a:defRPr>
            </a:lvl1pPr>
          </a:lstStyle>
          <a:p>
            <a:pPr>
              <a:defRPr/>
            </a:pPr>
            <a:endParaRPr lang="en-US"/>
          </a:p>
        </p:txBody>
      </p:sp>
      <p:sp>
        <p:nvSpPr>
          <p:cNvPr id="5127" name="Rectangle 7"/>
          <p:cNvSpPr>
            <a:spLocks noGrp="1" noChangeArrowheads="1"/>
          </p:cNvSpPr>
          <p:nvPr>
            <p:ph type="sldNum" sz="quarter" idx="5"/>
          </p:nvPr>
        </p:nvSpPr>
        <p:spPr bwMode="auto">
          <a:xfrm>
            <a:off x="3972561" y="8831580"/>
            <a:ext cx="3037840" cy="464820"/>
          </a:xfrm>
          <a:prstGeom prst="rect">
            <a:avLst/>
          </a:prstGeom>
          <a:noFill/>
          <a:ln w="9525">
            <a:noFill/>
            <a:miter lim="800000"/>
          </a:ln>
        </p:spPr>
        <p:txBody>
          <a:bodyPr vert="horz" wrap="square" lIns="93154" tIns="46578" rIns="93154" bIns="46578" numCol="1" anchor="b" anchorCtr="0" compatLnSpc="1">
            <a:prstTxWarp prst="textNoShape">
              <a:avLst/>
            </a:prstTxWarp>
          </a:bodyPr>
          <a:lstStyle>
            <a:lvl1pPr algn="r">
              <a:defRPr sz="1300" smtClean="0">
                <a:latin typeface="Arial"/>
              </a:defRPr>
            </a:lvl1pPr>
          </a:lstStyle>
          <a:p>
            <a:pPr>
              <a:defRPr/>
            </a:pPr>
            <a:fld id="{1BEC3076-5B25-41AB-9D49-2FB11D91ED2A}" type="slidenum">
              <a:rPr lang="en-US"/>
              <a:pPr>
                <a:defRPr/>
              </a:pPr>
              <a:t>‹#›</a:t>
            </a:fld>
            <a:endParaRPr lang="en-US"/>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t>1</a:t>
            </a:fld>
            <a:endParaRPr lang="en-US">
              <a:latin typeface="Arial" pitchFamily="34" charset="0"/>
            </a:endParaRPr>
          </a:p>
        </p:txBody>
      </p:sp>
      <p:sp>
        <p:nvSpPr>
          <p:cNvPr id="10243" name="Rectangle 2"/>
          <p:cNvSpPr>
            <a:spLocks noGrp="1" noRot="1" noChangeAspect="1" noChangeArrowheads="1" noTextEdit="1"/>
          </p:cNvSpPr>
          <p:nvPr>
            <p:ph type="sldImg"/>
          </p:nvPr>
        </p:nvSpPr>
        <p:spPr/>
      </p:sp>
      <p:sp>
        <p:nvSpPr>
          <p:cNvPr id="10244" name="Rectangle 3"/>
          <p:cNvSpPr>
            <a:spLocks noGrp="1" noChangeArrowheads="1"/>
          </p:cNvSpPr>
          <p:nvPr>
            <p:ph type="body" idx="1"/>
          </p:nvPr>
        </p:nvSpPr>
        <p:spPr>
          <a:noFill/>
        </p:spPr>
        <p:txBody>
          <a:bodyPr/>
          <a:lstStyle/>
          <a:p>
            <a:pPr eaLnBrk="1" hangingPunct="1"/>
            <a:endParaRPr lang="en-US">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extLst>
      <p:ext uri="{BB962C8B-B14F-4D97-AF65-F5344CB8AC3E}">
        <p14:creationId xmlns:p14="http://schemas.microsoft.com/office/powerpoint/2010/main" val="3910125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extLst>
      <p:ext uri="{BB962C8B-B14F-4D97-AF65-F5344CB8AC3E}">
        <p14:creationId xmlns:p14="http://schemas.microsoft.com/office/powerpoint/2010/main" val="3731358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F882B16-96DF-4F74-AD88-4DC08C2ACCB7}" type="slidenum">
              <a:rPr lang="en-US">
                <a:latin typeface="Arial" pitchFamily="34" charset="0"/>
              </a:rPr>
              <a:t>2</a:t>
            </a:fld>
            <a:endParaRPr lang="en-US">
              <a:latin typeface="Arial" pitchFamily="34" charset="0"/>
            </a:endParaRPr>
          </a:p>
        </p:txBody>
      </p:sp>
      <p:sp>
        <p:nvSpPr>
          <p:cNvPr id="12291" name="Rectangle 2"/>
          <p:cNvSpPr>
            <a:spLocks noGrp="1" noRot="1" noChangeAspect="1" noChangeArrowheads="1" noTextEdit="1"/>
          </p:cNvSpPr>
          <p:nvPr>
            <p:ph type="sldImg"/>
          </p:nvPr>
        </p:nvSpPr>
        <p:spPr/>
      </p:sp>
      <p:sp>
        <p:nvSpPr>
          <p:cNvPr id="12292" name="Rectangle 3"/>
          <p:cNvSpPr>
            <a:spLocks noGrp="1" noChangeArrowheads="1"/>
          </p:cNvSpPr>
          <p:nvPr>
            <p:ph type="body" idx="1"/>
          </p:nvPr>
        </p:nvSpPr>
        <p:spPr>
          <a:noFill/>
        </p:spPr>
        <p:txBody>
          <a:bodyPr/>
          <a:lstStyle/>
          <a:p>
            <a:pPr eaLnBrk="1" hangingPunct="1"/>
            <a:endParaRPr lang="en-US">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extLst>
      <p:ext uri="{BB962C8B-B14F-4D97-AF65-F5344CB8AC3E}">
        <p14:creationId xmlns:p14="http://schemas.microsoft.com/office/powerpoint/2010/main" val="1830175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extLst>
      <p:ext uri="{BB962C8B-B14F-4D97-AF65-F5344CB8AC3E}">
        <p14:creationId xmlns:p14="http://schemas.microsoft.com/office/powerpoint/2010/main" val="38131946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solidFill>
                  <a:prstClr val="black"/>
                </a:solidFill>
              </a:rPr>
              <a:pPr>
                <a:defRPr/>
              </a:pPr>
              <a:t>25</a:t>
            </a:fld>
            <a:endParaRPr lang="en-US" dirty="0">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solidFill>
                  <a:prstClr val="black"/>
                </a:solidFill>
              </a:rPr>
              <a:pPr>
                <a:defRPr/>
              </a:pPr>
              <a:t>26</a:t>
            </a:fld>
            <a:endParaRPr lang="en-US" dirty="0">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solidFill>
                  <a:prstClr val="black"/>
                </a:solidFill>
              </a:rPr>
              <a:pPr>
                <a:defRPr/>
              </a:pPr>
              <a:t>27</a:t>
            </a:fld>
            <a:endParaRPr lang="en-US" dirty="0">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32</a:t>
            </a:fld>
            <a:endParaRPr lang="en-US" dirty="0"/>
          </a:p>
        </p:txBody>
      </p:sp>
    </p:spTree>
    <p:extLst>
      <p:ext uri="{BB962C8B-B14F-4D97-AF65-F5344CB8AC3E}">
        <p14:creationId xmlns:p14="http://schemas.microsoft.com/office/powerpoint/2010/main" val="2287055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a:p>
        </p:txBody>
      </p:sp>
    </p:spTree>
    <p:extLst>
      <p:ext uri="{BB962C8B-B14F-4D97-AF65-F5344CB8AC3E}">
        <p14:creationId xmlns:p14="http://schemas.microsoft.com/office/powerpoint/2010/main" val="5184566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50</a:t>
            </a:fld>
            <a:endParaRPr lang="en-US"/>
          </a:p>
        </p:txBody>
      </p:sp>
    </p:spTree>
    <p:extLst>
      <p:ext uri="{BB962C8B-B14F-4D97-AF65-F5344CB8AC3E}">
        <p14:creationId xmlns:p14="http://schemas.microsoft.com/office/powerpoint/2010/main" val="137160591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52</a:t>
            </a:fld>
            <a:endParaRPr lang="en-US"/>
          </a:p>
        </p:txBody>
      </p:sp>
    </p:spTree>
    <p:extLst>
      <p:ext uri="{BB962C8B-B14F-4D97-AF65-F5344CB8AC3E}">
        <p14:creationId xmlns:p14="http://schemas.microsoft.com/office/powerpoint/2010/main" val="143741065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67</a:t>
            </a:fld>
            <a:endParaRPr lang="en-US"/>
          </a:p>
        </p:txBody>
      </p:sp>
    </p:spTree>
    <p:extLst>
      <p:ext uri="{BB962C8B-B14F-4D97-AF65-F5344CB8AC3E}">
        <p14:creationId xmlns:p14="http://schemas.microsoft.com/office/powerpoint/2010/main" val="68333056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68</a:t>
            </a:fld>
            <a:endParaRPr lang="en-US"/>
          </a:p>
        </p:txBody>
      </p:sp>
    </p:spTree>
    <p:extLst>
      <p:ext uri="{BB962C8B-B14F-4D97-AF65-F5344CB8AC3E}">
        <p14:creationId xmlns:p14="http://schemas.microsoft.com/office/powerpoint/2010/main" val="279069450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75</a:t>
            </a:fld>
            <a:endParaRPr lang="en-US"/>
          </a:p>
        </p:txBody>
      </p:sp>
    </p:spTree>
    <p:extLst>
      <p:ext uri="{BB962C8B-B14F-4D97-AF65-F5344CB8AC3E}">
        <p14:creationId xmlns:p14="http://schemas.microsoft.com/office/powerpoint/2010/main" val="2848887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a:p>
        </p:txBody>
      </p:sp>
    </p:spTree>
    <p:extLst>
      <p:ext uri="{BB962C8B-B14F-4D97-AF65-F5344CB8AC3E}">
        <p14:creationId xmlns:p14="http://schemas.microsoft.com/office/powerpoint/2010/main" val="289827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567E7CF-E1C7-4EFD-B6F4-83A3CE20783A}"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BBBD588-EE94-4865-806B-7E088582BA9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2D66D22-8E2E-428B-9A04-6E465AEF66A2}"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A28622A-868B-4626-B788-F10EB9D3EEB5}"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40FDDDF-F98D-420A-81A2-8B3C1AB069CA}"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8FF7268-2665-4943-B8CE-EB751F103B7A}"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C6502DC0-D13A-4205-BCE5-6A6AA8D6BF0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8D1D8D5D-689F-4034-8C4B-55586FEE0A9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9813BFB7-B055-4F63-A8AD-BBE338EEABC9}"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CB5DCA6-A020-4D4C-8C9D-ADF32EE07864}"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143D0CC-A0E5-4010-ACD6-36E6FB96DF1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defRPr sz="1400" smtClean="0">
                <a:latin typeface="Aria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ctr">
              <a:defRPr sz="1400" smtClean="0">
                <a:latin typeface="Arial"/>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lvl1pPr algn="r">
              <a:defRPr sz="1400" smtClean="0">
                <a:latin typeface="Arial"/>
              </a:defRPr>
            </a:lvl1pPr>
          </a:lstStyle>
          <a:p>
            <a:pPr>
              <a:defRPr/>
            </a:pPr>
            <a:fld id="{1D4EB3C1-8F9D-42EF-9E85-3A89EB64C5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a:ea typeface="ＭＳ Ｐゴシック" pitchFamily="1" charset="-128"/>
        </a:defRPr>
      </a:lvl2pPr>
      <a:lvl3pPr algn="ctr" rtl="0" eaLnBrk="0" fontAlgn="base" hangingPunct="0">
        <a:spcBef>
          <a:spcPct val="0"/>
        </a:spcBef>
        <a:spcAft>
          <a:spcPct val="0"/>
        </a:spcAft>
        <a:defRPr sz="4400">
          <a:solidFill>
            <a:schemeClr val="tx2"/>
          </a:solidFill>
          <a:latin typeface="Arial"/>
          <a:ea typeface="ＭＳ Ｐゴシック" pitchFamily="1" charset="-128"/>
        </a:defRPr>
      </a:lvl3pPr>
      <a:lvl4pPr algn="ctr" rtl="0" eaLnBrk="0" fontAlgn="base" hangingPunct="0">
        <a:spcBef>
          <a:spcPct val="0"/>
        </a:spcBef>
        <a:spcAft>
          <a:spcPct val="0"/>
        </a:spcAft>
        <a:defRPr sz="4400">
          <a:solidFill>
            <a:schemeClr val="tx2"/>
          </a:solidFill>
          <a:latin typeface="Arial"/>
          <a:ea typeface="ＭＳ Ｐゴシック" pitchFamily="1" charset="-128"/>
        </a:defRPr>
      </a:lvl4pPr>
      <a:lvl5pPr algn="ctr" rtl="0" eaLnBrk="0" fontAlgn="base" hangingPunct="0">
        <a:spcBef>
          <a:spcPct val="0"/>
        </a:spcBef>
        <a:spcAft>
          <a:spcPct val="0"/>
        </a:spcAft>
        <a:defRPr sz="4400">
          <a:solidFill>
            <a:schemeClr val="tx2"/>
          </a:solidFill>
          <a:latin typeface="Arial"/>
          <a:ea typeface="ＭＳ Ｐゴシック" pitchFamily="1" charset="-128"/>
        </a:defRPr>
      </a:lvl5pPr>
      <a:lvl6pPr marL="457200" algn="ctr" rtl="0" fontAlgn="base">
        <a:spcBef>
          <a:spcPct val="0"/>
        </a:spcBef>
        <a:spcAft>
          <a:spcPct val="0"/>
        </a:spcAft>
        <a:defRPr sz="4400">
          <a:solidFill>
            <a:schemeClr val="tx2"/>
          </a:solidFill>
          <a:latin typeface="Arial"/>
          <a:ea typeface="ＭＳ Ｐゴシック" pitchFamily="1" charset="-128"/>
        </a:defRPr>
      </a:lvl6pPr>
      <a:lvl7pPr marL="914400" algn="ctr" rtl="0" fontAlgn="base">
        <a:spcBef>
          <a:spcPct val="0"/>
        </a:spcBef>
        <a:spcAft>
          <a:spcPct val="0"/>
        </a:spcAft>
        <a:defRPr sz="4400">
          <a:solidFill>
            <a:schemeClr val="tx2"/>
          </a:solidFill>
          <a:latin typeface="Arial"/>
          <a:ea typeface="ＭＳ Ｐゴシック" pitchFamily="1" charset="-128"/>
        </a:defRPr>
      </a:lvl7pPr>
      <a:lvl8pPr marL="1371600" algn="ctr" rtl="0" fontAlgn="base">
        <a:spcBef>
          <a:spcPct val="0"/>
        </a:spcBef>
        <a:spcAft>
          <a:spcPct val="0"/>
        </a:spcAft>
        <a:defRPr sz="4400">
          <a:solidFill>
            <a:schemeClr val="tx2"/>
          </a:solidFill>
          <a:latin typeface="Arial"/>
          <a:ea typeface="ＭＳ Ｐゴシック" pitchFamily="1" charset="-128"/>
        </a:defRPr>
      </a:lvl8pPr>
      <a:lvl9pPr marL="1828800" algn="ctr" rtl="0" fontAlgn="base">
        <a:spcBef>
          <a:spcPct val="0"/>
        </a:spcBef>
        <a:spcAft>
          <a:spcPct val="0"/>
        </a:spcAft>
        <a:defRPr sz="4400">
          <a:solidFill>
            <a:schemeClr val="tx2"/>
          </a:solidFill>
          <a:latin typeface="Arial"/>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spencer@mwlaw.com" TargetMode="External"/><Relationship Id="rId4" Type="http://schemas.openxmlformats.org/officeDocument/2006/relationships/hyperlink" Target="mailto:wwright@mwlaw.com"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tretch>
            <a:fillRect/>
          </a:stretch>
        </p:blipFill>
        <p:spPr bwMode="auto">
          <a:xfrm>
            <a:off x="0" y="0"/>
            <a:ext cx="9145588" cy="6859588"/>
          </a:xfrm>
          <a:prstGeom prst="rect">
            <a:avLst/>
          </a:prstGeom>
          <a:noFill/>
          <a:ln w="9525">
            <a:noFill/>
            <a:miter lim="800000"/>
          </a:ln>
        </p:spPr>
      </p:pic>
      <p:pic>
        <p:nvPicPr>
          <p:cNvPr id="3075" name="Picture 7"/>
          <p:cNvPicPr>
            <a:picLocks noChangeAspect="1" noChangeArrowheads="1"/>
          </p:cNvPicPr>
          <p:nvPr/>
        </p:nvPicPr>
        <p:blipFill>
          <a:blip r:embed="rId4"/>
          <a:srcRect l="5173"/>
          <a:stretch>
            <a:fillRect/>
          </a:stretch>
        </p:blipFill>
        <p:spPr bwMode="auto">
          <a:xfrm>
            <a:off x="0" y="3886200"/>
            <a:ext cx="8382000" cy="1304925"/>
          </a:xfrm>
          <a:prstGeom prst="rect">
            <a:avLst/>
          </a:prstGeom>
          <a:noFill/>
          <a:ln w="9525">
            <a:noFill/>
            <a:miter lim="800000"/>
          </a:ln>
        </p:spPr>
      </p:pic>
      <p:pic>
        <p:nvPicPr>
          <p:cNvPr id="3076" name="Picture 4"/>
          <p:cNvPicPr>
            <a:picLocks noChangeAspect="1" noChangeArrowheads="1"/>
          </p:cNvPicPr>
          <p:nvPr/>
        </p:nvPicPr>
        <p:blipFill>
          <a:blip r:embed="rId5"/>
          <a:stretch>
            <a:fillRect/>
          </a:stretch>
        </p:blipFill>
        <p:spPr bwMode="auto">
          <a:xfrm>
            <a:off x="3810000" y="3886200"/>
            <a:ext cx="4495800" cy="1284288"/>
          </a:xfrm>
          <a:prstGeom prst="rect">
            <a:avLst/>
          </a:prstGeom>
          <a:noFill/>
          <a:ln w="9525">
            <a:noFill/>
            <a:miter lim="800000"/>
          </a:ln>
        </p:spPr>
      </p:pic>
      <p:pic>
        <p:nvPicPr>
          <p:cNvPr id="3077" name="Picture 5"/>
          <p:cNvPicPr>
            <a:picLocks noChangeAspect="1" noChangeArrowheads="1"/>
          </p:cNvPicPr>
          <p:nvPr/>
        </p:nvPicPr>
        <p:blipFill>
          <a:blip r:embed="rId6"/>
          <a:stretch>
            <a:fillRect/>
          </a:stretch>
        </p:blipFill>
        <p:spPr bwMode="auto">
          <a:xfrm>
            <a:off x="1296988" y="5334000"/>
            <a:ext cx="6604000" cy="492125"/>
          </a:xfrm>
          <a:prstGeom prst="rect">
            <a:avLst/>
          </a:prstGeom>
          <a:noFill/>
          <a:ln w="9525">
            <a:noFill/>
            <a:miter lim="800000"/>
          </a:ln>
        </p:spPr>
      </p:pic>
      <p:sp>
        <p:nvSpPr>
          <p:cNvPr id="3078" name="Rectangle 6"/>
          <p:cNvSpPr>
            <a:spLocks noGrp="1" noChangeArrowheads="1"/>
          </p:cNvSpPr>
          <p:nvPr>
            <p:ph type="subTitle" idx="1"/>
          </p:nvPr>
        </p:nvSpPr>
        <p:spPr>
          <a:xfrm>
            <a:off x="685800" y="685800"/>
            <a:ext cx="7772400" cy="4267200"/>
          </a:xfrm>
          <a:noFill/>
        </p:spPr>
        <p:txBody>
          <a:bodyPr/>
          <a:lstStyle/>
          <a:p>
            <a:pPr eaLnBrk="1" hangingPunct="1"/>
            <a:endParaRPr lang="en-US" sz="2800" b="1" dirty="0">
              <a:solidFill>
                <a:schemeClr val="bg1"/>
              </a:solidFill>
              <a:latin typeface="HelveticaNeueLT Com 25 UltLt" pitchFamily="34" charset="0"/>
            </a:endParaRPr>
          </a:p>
          <a:p>
            <a:pPr eaLnBrk="1" hangingPunct="1"/>
            <a:r>
              <a:rPr lang="en-US" sz="2800" b="1" dirty="0">
                <a:solidFill>
                  <a:schemeClr val="bg1"/>
                </a:solidFill>
                <a:latin typeface="+mj-lt"/>
              </a:rPr>
              <a:t>Cannabis Laws and the Future of</a:t>
            </a:r>
          </a:p>
          <a:p>
            <a:pPr eaLnBrk="1" hangingPunct="1"/>
            <a:r>
              <a:rPr lang="en-US" sz="2800" b="1" dirty="0">
                <a:solidFill>
                  <a:schemeClr val="bg1"/>
                </a:solidFill>
                <a:latin typeface="+mj-lt"/>
              </a:rPr>
              <a:t>Cannabis Management </a:t>
            </a:r>
          </a:p>
          <a:p>
            <a:pPr eaLnBrk="1" hangingPunct="1"/>
            <a:r>
              <a:rPr lang="en-US" sz="2800" b="1" dirty="0">
                <a:solidFill>
                  <a:schemeClr val="bg1"/>
                </a:solidFill>
                <a:latin typeface="+mj-lt"/>
              </a:rPr>
              <a:t>(Including Employee Issues)</a:t>
            </a:r>
          </a:p>
          <a:p>
            <a:pPr eaLnBrk="1" hangingPunct="1"/>
            <a:r>
              <a:rPr lang="en-US" sz="2800" b="1" dirty="0">
                <a:solidFill>
                  <a:schemeClr val="bg1"/>
                </a:solidFill>
                <a:latin typeface="+mj-lt"/>
              </a:rPr>
              <a:t>2021 Arkansas Recycling Coalition</a:t>
            </a:r>
          </a:p>
          <a:p>
            <a:pPr eaLnBrk="1" hangingPunct="1"/>
            <a:r>
              <a:rPr lang="en-US" sz="2800" b="1" dirty="0">
                <a:solidFill>
                  <a:schemeClr val="bg1"/>
                </a:solidFill>
                <a:latin typeface="+mj-lt"/>
              </a:rPr>
              <a:t>Conference and Tradeshow</a:t>
            </a:r>
            <a:endParaRPr lang="en-US" sz="2400" b="1" dirty="0">
              <a:solidFill>
                <a:schemeClr val="bg1"/>
              </a:solidFill>
              <a:latin typeface="+mj-lt"/>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a:solidFill>
                  <a:schemeClr val="bg1"/>
                </a:solidFill>
                <a:latin typeface="HelveticaNeueLT Com 25 UltLt" pitchFamily="34" charset="0"/>
                <a:ea typeface="+mj-ea"/>
                <a:cs typeface="+mj-cs"/>
              </a:rPr>
              <a:t>Medical Marijuana</a:t>
            </a:r>
            <a:endPar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endParaRPr lang="en-US" sz="2000" kern="0" dirty="0">
              <a:latin typeface="+mn-lt"/>
              <a:ea typeface="+mn-ea"/>
            </a:endParaRPr>
          </a:p>
          <a:p>
            <a:pPr marL="457200" lvl="0" indent="-457200" eaLnBrk="1" hangingPunct="1">
              <a:spcBef>
                <a:spcPct val="20000"/>
              </a:spcBef>
              <a:buFont typeface="Wingdings" panose="05000000000000000000" pitchFamily="2" charset="2"/>
              <a:buChar char="Ø"/>
              <a:defRPr/>
            </a:pPr>
            <a:endParaRPr lang="en-US" sz="2000" kern="0" dirty="0">
              <a:latin typeface="+mn-lt"/>
              <a:ea typeface="+mn-ea"/>
            </a:endParaRP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Other laws create further confusion</a:t>
            </a:r>
          </a:p>
          <a:p>
            <a:pPr lvl="0" eaLnBrk="1" hangingPunct="1">
              <a:spcBef>
                <a:spcPct val="20000"/>
              </a:spcBef>
              <a:defRPr/>
            </a:pPr>
            <a:endParaRPr lang="en-US" sz="2000" kern="0" dirty="0">
              <a:latin typeface="+mn-lt"/>
              <a:ea typeface="+mn-ea"/>
            </a:endParaRPr>
          </a:p>
          <a:p>
            <a:pPr lvl="0" eaLnBrk="1" hangingPunct="1">
              <a:spcBef>
                <a:spcPct val="20000"/>
              </a:spcBef>
              <a:defRPr/>
            </a:pPr>
            <a:endParaRPr lang="en-US" sz="2000" kern="0" dirty="0">
              <a:latin typeface="+mn-lt"/>
              <a:ea typeface="+mn-ea"/>
            </a:endParaRPr>
          </a:p>
          <a:p>
            <a:pPr marL="914400" lvl="1" indent="-457200" eaLnBrk="1" hangingPunct="1">
              <a:spcBef>
                <a:spcPct val="20000"/>
              </a:spcBef>
              <a:buFont typeface="Arial" pitchFamily="34" charset="0"/>
              <a:buChar char="•"/>
              <a:defRPr/>
            </a:pPr>
            <a:r>
              <a:rPr lang="en-US" sz="2000" kern="0" dirty="0">
                <a:latin typeface="+mn-lt"/>
                <a:ea typeface="+mn-ea"/>
              </a:rPr>
              <a:t>Federal American Disabilities Act</a:t>
            </a:r>
          </a:p>
          <a:p>
            <a:pPr marL="914400" lvl="1" indent="-457200" eaLnBrk="1" hangingPunct="1">
              <a:spcBef>
                <a:spcPct val="20000"/>
              </a:spcBef>
              <a:buFont typeface="Arial" pitchFamily="34" charset="0"/>
              <a:buChar char="•"/>
              <a:defRPr/>
            </a:pPr>
            <a:r>
              <a:rPr lang="en-US" sz="2000" kern="0" dirty="0">
                <a:latin typeface="+mn-lt"/>
                <a:ea typeface="+mn-ea"/>
              </a:rPr>
              <a:t>Federal Drug Free Workplace Act of 1988</a:t>
            </a:r>
          </a:p>
          <a:p>
            <a:pPr marL="914400" lvl="1" indent="-457200" eaLnBrk="1" hangingPunct="1">
              <a:spcBef>
                <a:spcPct val="20000"/>
              </a:spcBef>
              <a:buFont typeface="Arial" pitchFamily="34" charset="0"/>
              <a:buChar char="•"/>
              <a:defRPr/>
            </a:pPr>
            <a:r>
              <a:rPr lang="en-US" sz="2000" kern="0" dirty="0">
                <a:latin typeface="+mn-lt"/>
                <a:ea typeface="+mn-ea"/>
              </a:rPr>
              <a:t>State Workers’ Compensation laws</a:t>
            </a:r>
          </a:p>
          <a:p>
            <a:pPr marL="914400" lvl="1" indent="-457200" eaLnBrk="1" hangingPunct="1">
              <a:spcBef>
                <a:spcPct val="20000"/>
              </a:spcBef>
              <a:buFont typeface="Arial" pitchFamily="34" charset="0"/>
              <a:buChar char="•"/>
              <a:defRPr/>
            </a:pPr>
            <a:r>
              <a:rPr lang="en-US" sz="2000" kern="0" dirty="0">
                <a:latin typeface="+mn-lt"/>
                <a:ea typeface="+mn-ea"/>
              </a:rPr>
              <a:t>Federal Department of Transportation Regulations</a:t>
            </a:r>
          </a:p>
          <a:p>
            <a:pPr lvl="1" eaLnBrk="1" hangingPunct="1">
              <a:spcBef>
                <a:spcPct val="20000"/>
              </a:spcBef>
              <a:defRPr/>
            </a:pPr>
            <a:endParaRPr lang="en-US" kern="0" dirty="0">
              <a:latin typeface="+mn-lt"/>
              <a:ea typeface="+mn-ea"/>
            </a:endParaRP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10</a:t>
            </a:fld>
            <a:endParaRPr lang="en-US"/>
          </a:p>
        </p:txBody>
      </p:sp>
    </p:spTree>
    <p:extLst>
      <p:ext uri="{BB962C8B-B14F-4D97-AF65-F5344CB8AC3E}">
        <p14:creationId xmlns:p14="http://schemas.microsoft.com/office/powerpoint/2010/main" val="36224942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811924" y="1524000"/>
            <a:ext cx="6858000" cy="4876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endParaRPr lang="en-US" sz="2000" kern="0" dirty="0">
              <a:latin typeface="+mn-lt"/>
              <a:ea typeface="+mn-ea"/>
            </a:endParaRP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Presentation will identify issues that employers might consider in view of potential employee use of medicinal marijuana.  </a:t>
            </a: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They may include any number of issues involving both job applicants or current employees.  </a:t>
            </a: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Suggestions for addressing issues arising out of medicinal use of marijuana in the employment context are provided.</a:t>
            </a: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First, we will discuss the environmental and other regulatory issues associated with these facilities</a:t>
            </a:r>
          </a:p>
          <a:p>
            <a:pPr marL="457200" lvl="0" indent="-457200" eaLnBrk="1" hangingPunct="1">
              <a:spcBef>
                <a:spcPct val="20000"/>
              </a:spcBef>
              <a:buFont typeface="Wingdings" panose="05000000000000000000" pitchFamily="2" charset="2"/>
              <a:buChar char="Ø"/>
              <a:defRPr/>
            </a:pPr>
            <a:r>
              <a:rPr lang="en-US" sz="2000" kern="0" dirty="0">
                <a:latin typeface="+mn-lt"/>
                <a:ea typeface="+mn-ea"/>
              </a:rPr>
              <a:t>Including impacts from an energy and water standpoint</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11</a:t>
            </a:fld>
            <a:endParaRPr lang="en-US"/>
          </a:p>
        </p:txBody>
      </p:sp>
    </p:spTree>
    <p:extLst>
      <p:ext uri="{BB962C8B-B14F-4D97-AF65-F5344CB8AC3E}">
        <p14:creationId xmlns:p14="http://schemas.microsoft.com/office/powerpoint/2010/main" val="373124785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2800" kern="0" dirty="0">
                <a:solidFill>
                  <a:schemeClr val="bg1"/>
                </a:solidFill>
              </a:rPr>
              <a:t>Arkansas Agencies that Oversee </a:t>
            </a:r>
          </a:p>
          <a:p>
            <a:pPr lvl="1" algn="ctr" eaLnBrk="1" hangingPunct="1">
              <a:spcBef>
                <a:spcPct val="20000"/>
              </a:spcBef>
              <a:tabLst>
                <a:tab pos="1485900" algn="l"/>
              </a:tabLst>
              <a:defRPr/>
            </a:pPr>
            <a:r>
              <a:rPr lang="en-US" sz="2800" kern="0" dirty="0">
                <a:solidFill>
                  <a:schemeClr val="bg1"/>
                </a:solidFill>
              </a:rPr>
              <a:t>Medical Marijuana</a:t>
            </a:r>
          </a:p>
        </p:txBody>
      </p:sp>
      <p:sp>
        <p:nvSpPr>
          <p:cNvPr id="6" name="Rectangle 16"/>
          <p:cNvSpPr txBox="1">
            <a:spLocks noChangeArrowheads="1"/>
          </p:cNvSpPr>
          <p:nvPr/>
        </p:nvSpPr>
        <p:spPr bwMode="auto">
          <a:xfrm>
            <a:off x="914400" y="1600200"/>
            <a:ext cx="7467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485900" algn="l"/>
              </a:tabLst>
              <a:defRPr/>
            </a:pPr>
            <a:endParaRPr lang="en-US" sz="1800" kern="0" dirty="0">
              <a:solidFill>
                <a:srgbClr val="00529F"/>
              </a:solidFill>
            </a:endParaRPr>
          </a:p>
          <a:p>
            <a:pPr marL="742950" lvl="1" indent="-285750" eaLnBrk="1" hangingPunct="1">
              <a:spcBef>
                <a:spcPct val="20000"/>
              </a:spcBef>
              <a:buFont typeface="Arial" panose="020B0604020202020204" pitchFamily="34" charset="0"/>
              <a:buChar char="•"/>
              <a:tabLst>
                <a:tab pos="1485900" algn="l"/>
              </a:tabLst>
              <a:defRPr/>
            </a:pPr>
            <a:r>
              <a:rPr lang="en-US" sz="2000" kern="0" dirty="0"/>
              <a:t>Arkansas Medical Marijuana Commission (authorizes cultivators, processors, and dispensers)</a:t>
            </a:r>
          </a:p>
          <a:p>
            <a:pPr marL="742950" lvl="1" indent="-285750" eaLnBrk="1" hangingPunct="1">
              <a:spcBef>
                <a:spcPct val="20000"/>
              </a:spcBef>
              <a:buFont typeface="Arial" panose="020B0604020202020204" pitchFamily="34" charset="0"/>
              <a:buChar char="•"/>
              <a:tabLst>
                <a:tab pos="1485900" algn="l"/>
              </a:tabLst>
              <a:defRPr/>
            </a:pPr>
            <a:r>
              <a:rPr lang="en-US" sz="2000" kern="0" dirty="0"/>
              <a:t>Alcohol Beverage Control (“ABC”)</a:t>
            </a:r>
          </a:p>
          <a:p>
            <a:pPr marL="742950" lvl="1" indent="-285750" eaLnBrk="1" hangingPunct="1">
              <a:spcBef>
                <a:spcPct val="20000"/>
              </a:spcBef>
              <a:buFont typeface="Arial" panose="020B0604020202020204" pitchFamily="34" charset="0"/>
              <a:buChar char="•"/>
              <a:tabLst>
                <a:tab pos="1485900" algn="l"/>
              </a:tabLst>
              <a:defRPr/>
            </a:pPr>
            <a:r>
              <a:rPr lang="en-US" sz="2000" kern="0" dirty="0"/>
              <a:t>Arkansas Department of Health</a:t>
            </a:r>
          </a:p>
          <a:p>
            <a:pPr lvl="1" eaLnBrk="1" hangingPunct="1">
              <a:spcBef>
                <a:spcPct val="20000"/>
              </a:spcBef>
              <a:tabLst>
                <a:tab pos="1485900" algn="l"/>
              </a:tabLst>
              <a:defRPr/>
            </a:pPr>
            <a:endParaRPr lang="en-US" sz="2000" kern="0" dirty="0"/>
          </a:p>
          <a:p>
            <a:pPr lvl="1" eaLnBrk="1" hangingPunct="1">
              <a:spcBef>
                <a:spcPct val="20000"/>
              </a:spcBef>
              <a:tabLst>
                <a:tab pos="1485900" algn="l"/>
              </a:tabLst>
              <a:defRPr/>
            </a:pPr>
            <a:r>
              <a:rPr lang="en-US" sz="2000" kern="0" dirty="0"/>
              <a:t>ABC administers regulations addressing facility security, packaging, qualify control, structure design, etc. </a:t>
            </a:r>
            <a:r>
              <a:rPr lang="en-US" sz="2000" u="sng" kern="0" dirty="0"/>
              <a:t>and </a:t>
            </a:r>
            <a:r>
              <a:rPr lang="en-US" sz="2000" kern="0" dirty="0"/>
              <a:t>disposal of medical marijuana wastes</a:t>
            </a:r>
          </a:p>
          <a:p>
            <a:pPr lvl="1" eaLnBrk="1" hangingPunct="1">
              <a:spcBef>
                <a:spcPct val="20000"/>
              </a:spcBef>
              <a:tabLst>
                <a:tab pos="1485900" algn="l"/>
              </a:tabLst>
              <a:defRPr/>
            </a:pPr>
            <a:endParaRPr lang="en-US" sz="2000" kern="0" dirty="0"/>
          </a:p>
          <a:p>
            <a:pPr lvl="1" eaLnBrk="1" hangingPunct="1">
              <a:spcBef>
                <a:spcPct val="20000"/>
              </a:spcBef>
              <a:tabLst>
                <a:tab pos="1485900" algn="l"/>
              </a:tabLst>
              <a:defRPr/>
            </a:pPr>
            <a:r>
              <a:rPr lang="en-US" sz="2000" kern="0" dirty="0"/>
              <a:t>DOH addresses doctor certifications, qualifying patients, etc.</a:t>
            </a:r>
          </a:p>
          <a:p>
            <a:pPr marL="914400" lvl="1" eaLnBrk="1" hangingPunct="1">
              <a:spcBef>
                <a:spcPct val="20000"/>
              </a:spcBef>
              <a:tabLst>
                <a:tab pos="1203325" algn="l"/>
              </a:tabLst>
              <a:defRPr/>
            </a:pPr>
            <a:r>
              <a:rPr lang="en-US" sz="1800" kern="0" dirty="0">
                <a:solidFill>
                  <a:srgbClr val="00529F"/>
                </a:solidFill>
              </a:rPr>
              <a:t>		</a:t>
            </a:r>
          </a:p>
          <a:p>
            <a:pPr lvl="1" eaLnBrk="1" hangingPunct="1">
              <a:spcBef>
                <a:spcPct val="20000"/>
              </a:spcBef>
              <a:defRPr/>
            </a:pPr>
            <a:r>
              <a:rPr lang="en-US" sz="1800" kern="0" dirty="0">
                <a:solidFill>
                  <a:srgbClr val="00529F"/>
                </a:solidFill>
              </a:rPr>
              <a:t>			</a:t>
            </a:r>
          </a:p>
        </p:txBody>
      </p:sp>
      <p:sp>
        <p:nvSpPr>
          <p:cNvPr id="2" name="Slide Number Placeholder 1">
            <a:extLst>
              <a:ext uri="{FF2B5EF4-FFF2-40B4-BE49-F238E27FC236}">
                <a16:creationId xmlns:a16="http://schemas.microsoft.com/office/drawing/2014/main" id="{6EC48944-9FDF-43F5-9256-B1DB4D78D125}"/>
              </a:ext>
            </a:extLst>
          </p:cNvPr>
          <p:cNvSpPr>
            <a:spLocks noGrp="1"/>
          </p:cNvSpPr>
          <p:nvPr>
            <p:ph type="sldNum" sz="quarter" idx="12"/>
          </p:nvPr>
        </p:nvSpPr>
        <p:spPr/>
        <p:txBody>
          <a:bodyPr/>
          <a:lstStyle/>
          <a:p>
            <a:pPr>
              <a:defRPr/>
            </a:pPr>
            <a:fld id="{3A28622A-868B-4626-B788-F10EB9D3EEB5}" type="slidenum">
              <a:rPr lang="en-US" smtClean="0"/>
              <a:pPr>
                <a:defRPr/>
              </a:pPr>
              <a:t>12</a:t>
            </a:fld>
            <a:endParaRPr lang="en-US"/>
          </a:p>
        </p:txBody>
      </p:sp>
    </p:spTree>
    <p:extLst>
      <p:ext uri="{BB962C8B-B14F-4D97-AF65-F5344CB8AC3E}">
        <p14:creationId xmlns:p14="http://schemas.microsoft.com/office/powerpoint/2010/main" val="127921942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2800" kern="0" dirty="0">
                <a:solidFill>
                  <a:schemeClr val="bg1"/>
                </a:solidFill>
              </a:rPr>
              <a:t>State Regulation</a:t>
            </a:r>
          </a:p>
        </p:txBody>
      </p:sp>
      <p:sp>
        <p:nvSpPr>
          <p:cNvPr id="6" name="Rectangle 16"/>
          <p:cNvSpPr txBox="1">
            <a:spLocks noChangeArrowheads="1"/>
          </p:cNvSpPr>
          <p:nvPr/>
        </p:nvSpPr>
        <p:spPr bwMode="auto">
          <a:xfrm>
            <a:off x="914400" y="1600200"/>
            <a:ext cx="7467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485900" algn="l"/>
              </a:tabLst>
              <a:defRPr/>
            </a:pPr>
            <a:endParaRPr lang="en-US" sz="1800" kern="0" dirty="0">
              <a:solidFill>
                <a:srgbClr val="00529F"/>
              </a:solidFill>
            </a:endParaRPr>
          </a:p>
          <a:p>
            <a:pPr marL="461963" lvl="1" eaLnBrk="1" hangingPunct="1">
              <a:spcBef>
                <a:spcPct val="20000"/>
              </a:spcBef>
              <a:tabLst>
                <a:tab pos="1203325" algn="l"/>
              </a:tabLst>
              <a:defRPr/>
            </a:pPr>
            <a:r>
              <a:rPr lang="en-US" sz="2000" kern="0" dirty="0"/>
              <a:t>Non-Hazardous (RCRA) Marijuana Plants waste (including stalks, roots/soil) and unusable marijuana</a:t>
            </a:r>
          </a:p>
          <a:p>
            <a:pPr marL="461963" lvl="1" eaLnBrk="1" hangingPunct="1">
              <a:spcBef>
                <a:spcPct val="20000"/>
              </a:spcBef>
              <a:tabLst>
                <a:tab pos="1203325" algn="l"/>
              </a:tabLst>
              <a:defRPr/>
            </a:pPr>
            <a:endParaRPr lang="en-US" sz="2000" kern="0" dirty="0">
              <a:solidFill>
                <a:srgbClr val="00529F"/>
              </a:solidFill>
            </a:endParaRPr>
          </a:p>
          <a:p>
            <a:pPr marL="461963" lvl="1" eaLnBrk="1" hangingPunct="1">
              <a:spcBef>
                <a:spcPct val="20000"/>
              </a:spcBef>
              <a:tabLst>
                <a:tab pos="1203325" algn="l"/>
              </a:tabLst>
              <a:defRPr/>
            </a:pPr>
            <a:endParaRPr lang="en-US" sz="2000" kern="0" dirty="0"/>
          </a:p>
          <a:p>
            <a:pPr marL="461963" lvl="1" eaLnBrk="1" hangingPunct="1">
              <a:spcBef>
                <a:spcPct val="20000"/>
              </a:spcBef>
              <a:tabLst>
                <a:tab pos="1203325" algn="l"/>
              </a:tabLst>
              <a:defRPr/>
            </a:pPr>
            <a:r>
              <a:rPr lang="en-US" sz="2000" kern="0" dirty="0"/>
              <a:t>Examples: </a:t>
            </a:r>
          </a:p>
          <a:p>
            <a:pPr marL="461963" lvl="1" eaLnBrk="1" hangingPunct="1">
              <a:spcBef>
                <a:spcPct val="20000"/>
              </a:spcBef>
              <a:tabLst>
                <a:tab pos="1203325" algn="l"/>
              </a:tabLst>
              <a:defRPr/>
            </a:pPr>
            <a:r>
              <a:rPr lang="en-US" sz="2000" kern="0" dirty="0"/>
              <a:t>	- Trim (leaves and other materials removed during a   	   harvest</a:t>
            </a:r>
          </a:p>
          <a:p>
            <a:pPr marL="461963" lvl="1" eaLnBrk="1" hangingPunct="1">
              <a:spcBef>
                <a:spcPct val="20000"/>
              </a:spcBef>
              <a:tabLst>
                <a:tab pos="1203325" algn="l"/>
              </a:tabLst>
              <a:defRPr/>
            </a:pPr>
            <a:r>
              <a:rPr lang="en-US" sz="2000" kern="0" dirty="0"/>
              <a:t>	-  Shake (leaves fall off naturally)</a:t>
            </a:r>
          </a:p>
          <a:p>
            <a:pPr marL="461963" lvl="1" eaLnBrk="1" hangingPunct="1">
              <a:spcBef>
                <a:spcPct val="20000"/>
              </a:spcBef>
              <a:tabLst>
                <a:tab pos="1203325" algn="l"/>
              </a:tabLst>
              <a:defRPr/>
            </a:pPr>
            <a:endParaRPr lang="en-US" sz="2000" kern="0" dirty="0"/>
          </a:p>
          <a:p>
            <a:pPr marL="461963" lvl="1" eaLnBrk="1" hangingPunct="1">
              <a:spcBef>
                <a:spcPct val="20000"/>
              </a:spcBef>
              <a:tabLst>
                <a:tab pos="1203325" algn="l"/>
              </a:tabLst>
              <a:defRPr/>
            </a:pPr>
            <a:r>
              <a:rPr lang="en-US" sz="2000" kern="0" dirty="0"/>
              <a:t>Grow Medium</a:t>
            </a:r>
            <a:r>
              <a:rPr lang="en-US" sz="1800" kern="0" dirty="0">
                <a:solidFill>
                  <a:srgbClr val="00529F"/>
                </a:solidFill>
              </a:rPr>
              <a:t>		</a:t>
            </a:r>
          </a:p>
          <a:p>
            <a:pPr lvl="1" eaLnBrk="1" hangingPunct="1">
              <a:spcBef>
                <a:spcPct val="20000"/>
              </a:spcBef>
              <a:defRPr/>
            </a:pPr>
            <a:r>
              <a:rPr lang="en-US" sz="1800" kern="0" dirty="0">
                <a:solidFill>
                  <a:srgbClr val="00529F"/>
                </a:solidFill>
              </a:rPr>
              <a:t>			</a:t>
            </a:r>
          </a:p>
        </p:txBody>
      </p:sp>
      <p:sp>
        <p:nvSpPr>
          <p:cNvPr id="2" name="Slide Number Placeholder 1">
            <a:extLst>
              <a:ext uri="{FF2B5EF4-FFF2-40B4-BE49-F238E27FC236}">
                <a16:creationId xmlns:a16="http://schemas.microsoft.com/office/drawing/2014/main" id="{777EC345-5171-490A-BA0D-4847F9456997}"/>
              </a:ext>
            </a:extLst>
          </p:cNvPr>
          <p:cNvSpPr>
            <a:spLocks noGrp="1"/>
          </p:cNvSpPr>
          <p:nvPr>
            <p:ph type="sldNum" sz="quarter" idx="12"/>
          </p:nvPr>
        </p:nvSpPr>
        <p:spPr/>
        <p:txBody>
          <a:bodyPr/>
          <a:lstStyle/>
          <a:p>
            <a:pPr>
              <a:defRPr/>
            </a:pPr>
            <a:fld id="{3A28622A-868B-4626-B788-F10EB9D3EEB5}" type="slidenum">
              <a:rPr lang="en-US" smtClean="0"/>
              <a:pPr>
                <a:defRPr/>
              </a:pPr>
              <a:t>13</a:t>
            </a:fld>
            <a:endParaRPr lang="en-US" dirty="0"/>
          </a:p>
        </p:txBody>
      </p:sp>
    </p:spTree>
    <p:extLst>
      <p:ext uri="{BB962C8B-B14F-4D97-AF65-F5344CB8AC3E}">
        <p14:creationId xmlns:p14="http://schemas.microsoft.com/office/powerpoint/2010/main" val="420015173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rPr>
              <a:t>ABC</a:t>
            </a:r>
            <a:r>
              <a:rPr kumimoji="0" lang="en-US" sz="4400" b="1" i="0" u="none" strike="noStrike" kern="0" cap="none" spc="0" normalizeH="0" noProof="0" dirty="0">
                <a:ln>
                  <a:noFill/>
                </a:ln>
                <a:solidFill>
                  <a:schemeClr val="bg1"/>
                </a:solidFill>
                <a:effectLst/>
                <a:uLnTx/>
                <a:uFillTx/>
                <a:latin typeface="HelveticaNeueLT Com 25 UltLt" pitchFamily="34" charset="0"/>
                <a:ea typeface="+mj-ea"/>
                <a:cs typeface="+mj-cs"/>
              </a:rPr>
              <a:t> Regulations</a:t>
            </a:r>
            <a:endPar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just" eaLnBrk="1" hangingPunct="1">
              <a:spcBef>
                <a:spcPct val="20000"/>
              </a:spcBef>
              <a:buFontTx/>
              <a:buChar char="•"/>
              <a:defRPr/>
            </a:pPr>
            <a:r>
              <a:rPr lang="en-US" sz="1800" kern="0" dirty="0">
                <a:latin typeface="+mn-lt"/>
                <a:ea typeface="+mn-ea"/>
              </a:rPr>
              <a:t>RR 18.1 </a:t>
            </a:r>
            <a:r>
              <a:rPr lang="en-US" sz="1800" b="1" kern="0" dirty="0">
                <a:latin typeface="+mn-lt"/>
                <a:ea typeface="+mn-ea"/>
              </a:rPr>
              <a:t>Disposal of Marijuana by Cultivation Facilities and Dispensaries.</a:t>
            </a:r>
            <a:r>
              <a:rPr lang="en-US" sz="1800" kern="0" dirty="0">
                <a:latin typeface="+mn-lt"/>
                <a:ea typeface="+mn-ea"/>
              </a:rPr>
              <a:t>  All medical marijuana waste shall be disposed of in accordance with this rule.</a:t>
            </a:r>
          </a:p>
          <a:p>
            <a:pPr lvl="0" algn="just" eaLnBrk="1" hangingPunct="1">
              <a:spcBef>
                <a:spcPct val="20000"/>
              </a:spcBef>
              <a:defRPr/>
            </a:pPr>
            <a:endParaRPr lang="en-US" sz="1800" kern="0" dirty="0">
              <a:latin typeface="+mn-lt"/>
              <a:ea typeface="+mn-ea"/>
            </a:endParaRPr>
          </a:p>
          <a:p>
            <a:pPr marL="800100" lvl="1" indent="-342900" algn="just" eaLnBrk="1" hangingPunct="1">
              <a:spcBef>
                <a:spcPct val="20000"/>
              </a:spcBef>
              <a:buAutoNum type="alphaLcPeriod"/>
              <a:defRPr/>
            </a:pPr>
            <a:r>
              <a:rPr lang="en-US" sz="1800" kern="0" dirty="0">
                <a:latin typeface="+mn-lt"/>
                <a:ea typeface="+mn-ea"/>
              </a:rPr>
              <a:t>All medical marijuana waste shall be stored in a secure, limited access area on the premises of the cultivation facility or dispensary.</a:t>
            </a:r>
          </a:p>
          <a:p>
            <a:pPr marL="800100" lvl="1" indent="-342900" algn="just" eaLnBrk="1" hangingPunct="1">
              <a:spcBef>
                <a:spcPct val="20000"/>
              </a:spcBef>
              <a:buAutoNum type="alphaLcPeriod"/>
              <a:defRPr/>
            </a:pPr>
            <a:r>
              <a:rPr lang="en-US" sz="1800" kern="0" dirty="0">
                <a:latin typeface="+mn-lt"/>
                <a:ea typeface="+mn-ea"/>
              </a:rPr>
              <a:t>All medical marijuana shall be rendered unusable pursuant to the methods set forth in this rule prior to disposal.</a:t>
            </a:r>
          </a:p>
          <a:p>
            <a:pPr marL="800100" lvl="1" indent="-342900" algn="just" eaLnBrk="1" hangingPunct="1">
              <a:spcBef>
                <a:spcPct val="20000"/>
              </a:spcBef>
              <a:buAutoNum type="alphaLcPeriod"/>
              <a:defRPr/>
            </a:pPr>
            <a:r>
              <a:rPr lang="en-US" sz="1800" kern="0" dirty="0">
                <a:latin typeface="+mn-lt"/>
                <a:ea typeface="+mn-ea"/>
              </a:rPr>
              <a:t>All steps taken to render the marijuana unusable shall be conducted under video surveillance by the licensed facility’s video surveillance system</a:t>
            </a:r>
          </a:p>
          <a:p>
            <a:pPr marL="800100" lvl="1" indent="-342900" algn="just" eaLnBrk="1" hangingPunct="1">
              <a:spcBef>
                <a:spcPct val="20000"/>
              </a:spcBef>
              <a:buFontTx/>
              <a:buAutoNum type="alphaLcPeriod"/>
              <a:defRPr/>
            </a:pPr>
            <a:r>
              <a:rPr lang="en-US" sz="1800" kern="0" dirty="0"/>
              <a:t>All medical marijuana waste set for disposal shall be properly weighed and recorded in the Inventory Tracking System.</a:t>
            </a:r>
          </a:p>
          <a:p>
            <a:pPr marL="800100" lvl="1" indent="-342900" algn="just" eaLnBrk="1" hangingPunct="1">
              <a:spcBef>
                <a:spcPct val="20000"/>
              </a:spcBef>
              <a:buAutoNum type="alphaLcPeriod"/>
              <a:defRPr/>
            </a:pPr>
            <a:endParaRPr lang="en-US" sz="1800" kern="0" dirty="0">
              <a:solidFill>
                <a:srgbClr val="00529F"/>
              </a:solidFill>
              <a:latin typeface="+mn-lt"/>
              <a:ea typeface="+mn-ea"/>
            </a:endParaRPr>
          </a:p>
          <a:p>
            <a:pPr marL="342900" lvl="0" indent="-342900" eaLnBrk="1" hangingPunct="1">
              <a:spcBef>
                <a:spcPct val="20000"/>
              </a:spcBef>
              <a:buFontTx/>
              <a:buChar char="•"/>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14</a:t>
            </a:fld>
            <a:endParaRPr lang="en-US" dirty="0"/>
          </a:p>
        </p:txBody>
      </p:sp>
    </p:spTree>
    <p:extLst>
      <p:ext uri="{BB962C8B-B14F-4D97-AF65-F5344CB8AC3E}">
        <p14:creationId xmlns:p14="http://schemas.microsoft.com/office/powerpoint/2010/main" val="1466131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lgn="just" eaLnBrk="1" hangingPunct="1">
              <a:spcBef>
                <a:spcPct val="20000"/>
              </a:spcBef>
              <a:buAutoNum type="alphaLcPeriod" startAt="5"/>
              <a:defRPr/>
            </a:pPr>
            <a:r>
              <a:rPr lang="en-US" sz="2000" kern="0" baseline="0" dirty="0">
                <a:latin typeface="+mn-lt"/>
                <a:ea typeface="+mn-ea"/>
              </a:rPr>
              <a:t>A cultivation facility or dispensary shall notify the Division at least three (3) business days prior to rendering the medical marijuana waste unusable and </a:t>
            </a:r>
            <a:r>
              <a:rPr lang="en-US" sz="2000" kern="0" dirty="0">
                <a:latin typeface="+mn-lt"/>
                <a:ea typeface="+mn-ea"/>
              </a:rPr>
              <a:t>disposing of it.  The notification shall include the weight of the marijuana to be rendered unusable</a:t>
            </a:r>
          </a:p>
          <a:p>
            <a:pPr lvl="1" algn="just" eaLnBrk="1" hangingPunct="1">
              <a:spcBef>
                <a:spcPct val="20000"/>
              </a:spcBef>
              <a:defRPr/>
            </a:pPr>
            <a:endParaRPr lang="en-US" sz="2000" kern="0" dirty="0">
              <a:latin typeface="+mn-lt"/>
              <a:ea typeface="+mn-ea"/>
            </a:endParaRPr>
          </a:p>
          <a:p>
            <a:pPr marL="800100" lvl="1" indent="-342900" algn="just" eaLnBrk="1" hangingPunct="1">
              <a:spcBef>
                <a:spcPct val="20000"/>
              </a:spcBef>
              <a:buAutoNum type="alphaLcPeriod" startAt="6"/>
              <a:defRPr/>
            </a:pPr>
            <a:r>
              <a:rPr kumimoji="0" lang="en-US" sz="2000" b="0" u="none" strike="noStrike" kern="0" cap="none" spc="0" normalizeH="0" baseline="0" noProof="0" dirty="0">
                <a:ln>
                  <a:noFill/>
                </a:ln>
                <a:effectLst/>
                <a:uLnTx/>
                <a:uFillTx/>
                <a:latin typeface="+mn-lt"/>
                <a:ea typeface="+mn-ea"/>
              </a:rPr>
              <a:t>Medical</a:t>
            </a:r>
            <a:r>
              <a:rPr kumimoji="0" lang="en-US" sz="2000" b="0" u="none" strike="noStrike" kern="0" cap="none" spc="0" normalizeH="0" noProof="0" dirty="0">
                <a:ln>
                  <a:noFill/>
                </a:ln>
                <a:effectLst/>
                <a:uLnTx/>
                <a:uFillTx/>
                <a:latin typeface="+mn-lt"/>
                <a:ea typeface="+mn-ea"/>
              </a:rPr>
              <a:t> marijuana shall be rendered unusable by grinding and incorporating the cannabis plant waste with other ground materials so the resulting mix is at least 50% non-cannabis waste by volume.</a:t>
            </a:r>
          </a:p>
          <a:p>
            <a:pPr lvl="1" algn="just" eaLnBrk="1" hangingPunct="1">
              <a:spcBef>
                <a:spcPct val="20000"/>
              </a:spcBef>
              <a:defRPr/>
            </a:pPr>
            <a:endParaRPr lang="en-US" sz="2000" kern="0" dirty="0">
              <a:latin typeface="+mn-lt"/>
              <a:ea typeface="+mn-ea"/>
            </a:endParaRPr>
          </a:p>
          <a:p>
            <a:pPr lvl="1" algn="ctr" eaLnBrk="1" hangingPunct="1">
              <a:spcBef>
                <a:spcPct val="20000"/>
              </a:spcBef>
              <a:defRPr/>
            </a:pPr>
            <a:r>
              <a:rPr kumimoji="0" lang="en-US" sz="2000" b="0" u="none" strike="noStrike" kern="0" cap="none" spc="0" normalizeH="0" noProof="0" dirty="0">
                <a:ln>
                  <a:noFill/>
                </a:ln>
                <a:effectLst/>
                <a:uLnTx/>
                <a:uFillTx/>
                <a:latin typeface="+mn-lt"/>
                <a:ea typeface="+mn-ea"/>
              </a:rPr>
              <a:t>“Division” is  a reference to ABC</a:t>
            </a:r>
          </a:p>
          <a:p>
            <a:pPr lvl="1" algn="just" eaLnBrk="1" hangingPunct="1">
              <a:spcBef>
                <a:spcPct val="20000"/>
              </a:spcBef>
              <a:defRPr/>
            </a:pPr>
            <a:endParaRPr kumimoji="0" lang="en-US" sz="1800" b="0" u="none" strike="noStrike" kern="0" cap="none" spc="0" normalizeH="0" baseline="0" noProof="0" dirty="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15</a:t>
            </a:fld>
            <a:endParaRPr lang="en-US" dirty="0"/>
          </a:p>
        </p:txBody>
      </p:sp>
    </p:spTree>
    <p:extLst>
      <p:ext uri="{BB962C8B-B14F-4D97-AF65-F5344CB8AC3E}">
        <p14:creationId xmlns:p14="http://schemas.microsoft.com/office/powerpoint/2010/main" val="6061886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90600" y="16764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marR="0" lvl="0" indent="-571500" algn="just" defTabSz="914400" rtl="0" eaLnBrk="1" fontAlgn="base" latinLnBrk="0" hangingPunct="1">
              <a:lnSpc>
                <a:spcPct val="100000"/>
              </a:lnSpc>
              <a:spcBef>
                <a:spcPct val="20000"/>
              </a:spcBef>
              <a:spcAft>
                <a:spcPct val="0"/>
              </a:spcAft>
              <a:buClrTx/>
              <a:buSzTx/>
              <a:buAutoNum type="alphaLcPeriod" startAt="7"/>
              <a:tabLst>
                <a:tab pos="457200" algn="l"/>
              </a:tabLst>
              <a:defRPr/>
            </a:pPr>
            <a:r>
              <a:rPr lang="en-US" sz="2000" kern="0" noProof="0" dirty="0">
                <a:latin typeface="+mn-lt"/>
                <a:ea typeface="+mn-ea"/>
              </a:rPr>
              <a:t>Medical Marijuana waste rendered unusable by the methods described in section (2), may be delivered to a permitted solid waste facility for final disposition.  Permitted solid waste facilities may include:</a:t>
            </a:r>
          </a:p>
          <a:p>
            <a:pPr marL="228600" marR="0" lvl="0" algn="just" defTabSz="914400" rtl="0" eaLnBrk="1" fontAlgn="base" latinLnBrk="0" hangingPunct="1">
              <a:lnSpc>
                <a:spcPct val="100000"/>
              </a:lnSpc>
              <a:spcBef>
                <a:spcPct val="20000"/>
              </a:spcBef>
              <a:spcAft>
                <a:spcPct val="0"/>
              </a:spcAft>
              <a:buClrTx/>
              <a:buSzTx/>
              <a:tabLst>
                <a:tab pos="457200" algn="l"/>
              </a:tabLst>
              <a:defRPr/>
            </a:pPr>
            <a:endParaRPr lang="en-US" sz="2000" kern="0" noProof="0" dirty="0">
              <a:latin typeface="+mn-lt"/>
              <a:ea typeface="+mn-ea"/>
            </a:endParaRPr>
          </a:p>
          <a:p>
            <a:pPr marL="1143000" indent="-342900" algn="just" eaLnBrk="1" hangingPunct="1">
              <a:spcBef>
                <a:spcPct val="20000"/>
              </a:spcBef>
              <a:buFont typeface="Arial" panose="020B0604020202020204" pitchFamily="34" charset="0"/>
              <a:buChar char="•"/>
              <a:tabLst>
                <a:tab pos="631825" algn="l"/>
                <a:tab pos="800100" algn="l"/>
              </a:tabLst>
              <a:defRPr/>
            </a:pPr>
            <a:r>
              <a:rPr lang="en-US" sz="2000" kern="0" dirty="0">
                <a:latin typeface="+mn-lt"/>
                <a:ea typeface="+mn-ea"/>
              </a:rPr>
              <a:t>Compostable Mixed Waste: Compost, anaerobic digester, or other facility approved by the Division</a:t>
            </a:r>
            <a:endParaRPr kumimoji="0" lang="en-US" sz="2000" b="0" i="0" u="none" strike="noStrike" kern="0" cap="none" spc="0" normalizeH="0" dirty="0">
              <a:ln>
                <a:noFill/>
              </a:ln>
              <a:effectLst/>
              <a:uLnTx/>
              <a:uFillTx/>
              <a:latin typeface="+mn-lt"/>
              <a:ea typeface="+mn-ea"/>
            </a:endParaRPr>
          </a:p>
          <a:p>
            <a:pPr marL="1143000" indent="-342900" eaLnBrk="1" hangingPunct="1">
              <a:spcBef>
                <a:spcPct val="20000"/>
              </a:spcBef>
              <a:buFont typeface="Arial" panose="020B0604020202020204" pitchFamily="34" charset="0"/>
              <a:buChar char="•"/>
              <a:tabLst>
                <a:tab pos="631825" algn="l"/>
                <a:tab pos="1198563" algn="l"/>
              </a:tabLst>
              <a:defRPr/>
            </a:pPr>
            <a:r>
              <a:rPr lang="en-US" sz="2000" kern="0" dirty="0" err="1">
                <a:latin typeface="+mn-lt"/>
                <a:ea typeface="+mn-ea"/>
              </a:rPr>
              <a:t>Noncompostable</a:t>
            </a:r>
            <a:r>
              <a:rPr lang="en-US" sz="2000" kern="0" dirty="0">
                <a:latin typeface="+mn-lt"/>
                <a:ea typeface="+mn-ea"/>
              </a:rPr>
              <a:t> Mixed Waste: Landfill,     incinerator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16</a:t>
            </a:fld>
            <a:endParaRPr lang="en-US" dirty="0"/>
          </a:p>
        </p:txBody>
      </p:sp>
    </p:spTree>
    <p:extLst>
      <p:ext uri="{BB962C8B-B14F-4D97-AF65-F5344CB8AC3E}">
        <p14:creationId xmlns:p14="http://schemas.microsoft.com/office/powerpoint/2010/main" val="57992940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lgn="just" eaLnBrk="1" hangingPunct="1">
              <a:spcBef>
                <a:spcPct val="20000"/>
              </a:spcBef>
              <a:defRPr/>
            </a:pPr>
            <a:r>
              <a:rPr kumimoji="0" lang="en-US" sz="1800" b="0" u="none" strike="noStrike" kern="0" cap="none" spc="0" normalizeH="0" baseline="0" noProof="0" dirty="0">
                <a:ln>
                  <a:noFill/>
                </a:ln>
                <a:effectLst/>
                <a:uLnTx/>
                <a:uFillTx/>
                <a:latin typeface="+mn-lt"/>
                <a:ea typeface="+mn-ea"/>
                <a:cs typeface="+mn-cs"/>
              </a:rPr>
              <a:t>The following acceptable materials may be combined with cannabis plant waste:</a:t>
            </a:r>
          </a:p>
          <a:p>
            <a:pPr marL="1314450" lvl="2" indent="-400050" algn="just" eaLnBrk="1" hangingPunct="1">
              <a:spcBef>
                <a:spcPct val="20000"/>
              </a:spcBef>
              <a:buAutoNum type="romanLcPeriod"/>
              <a:defRPr/>
            </a:pPr>
            <a:r>
              <a:rPr lang="en-US" sz="1800" kern="0" dirty="0">
                <a:latin typeface="+mn-lt"/>
                <a:ea typeface="+mn-ea"/>
              </a:rPr>
              <a:t>Compostable Mixed Waste:  Cannabis waste to be disposed of as compost, feedstock, or in another organic waste method may be mixed with the following types of waste materials:</a:t>
            </a:r>
          </a:p>
          <a:p>
            <a:pPr marL="1714500" lvl="3" indent="-342900" algn="just" eaLnBrk="1" hangingPunct="1">
              <a:spcBef>
                <a:spcPct val="20000"/>
              </a:spcBef>
              <a:buAutoNum type="arabicPeriod"/>
              <a:defRPr/>
            </a:pPr>
            <a:r>
              <a:rPr lang="en-US" sz="1800" kern="0" noProof="0" dirty="0">
                <a:latin typeface="+mn-lt"/>
                <a:ea typeface="+mn-ea"/>
              </a:rPr>
              <a:t>Food waste;</a:t>
            </a:r>
          </a:p>
          <a:p>
            <a:pPr marL="1714500" lvl="3" indent="-342900" algn="just" eaLnBrk="1" hangingPunct="1">
              <a:spcBef>
                <a:spcPct val="20000"/>
              </a:spcBef>
              <a:buAutoNum type="arabicPeriod"/>
              <a:defRPr/>
            </a:pPr>
            <a:r>
              <a:rPr kumimoji="0" lang="en-US" sz="1800" b="0" u="none" strike="noStrike" kern="0" cap="none" spc="0" normalizeH="0" baseline="0" dirty="0">
                <a:ln>
                  <a:noFill/>
                </a:ln>
                <a:effectLst/>
                <a:uLnTx/>
                <a:uFillTx/>
                <a:latin typeface="+mn-lt"/>
                <a:ea typeface="+mn-ea"/>
                <a:cs typeface="+mn-cs"/>
              </a:rPr>
              <a:t>Yard waste;</a:t>
            </a:r>
          </a:p>
          <a:p>
            <a:pPr marL="1714500" lvl="3" indent="-342900" algn="just" eaLnBrk="1" hangingPunct="1">
              <a:spcBef>
                <a:spcPct val="20000"/>
              </a:spcBef>
              <a:buAutoNum type="arabicPeriod"/>
              <a:defRPr/>
            </a:pPr>
            <a:r>
              <a:rPr lang="en-US" sz="1800" kern="0" noProof="0" dirty="0">
                <a:latin typeface="+mn-lt"/>
                <a:ea typeface="+mn-ea"/>
              </a:rPr>
              <a:t>Vegetable based grease oils;</a:t>
            </a:r>
          </a:p>
          <a:p>
            <a:pPr marL="1714500" lvl="3" indent="-342900" algn="just" eaLnBrk="1" hangingPunct="1">
              <a:spcBef>
                <a:spcPct val="20000"/>
              </a:spcBef>
              <a:buAutoNum type="arabicPeriod"/>
              <a:defRPr/>
            </a:pPr>
            <a:r>
              <a:rPr kumimoji="0" lang="en-US" sz="1800" b="0" u="none" strike="noStrike" kern="0" cap="none" spc="0" normalizeH="0" baseline="0" dirty="0">
                <a:ln>
                  <a:noFill/>
                </a:ln>
                <a:effectLst/>
                <a:uLnTx/>
                <a:uFillTx/>
                <a:latin typeface="+mn-lt"/>
                <a:ea typeface="+mn-ea"/>
                <a:cs typeface="+mn-cs"/>
              </a:rPr>
              <a:t>Agricultural</a:t>
            </a:r>
            <a:r>
              <a:rPr kumimoji="0" lang="en-US" sz="1800" b="0" u="none" strike="noStrike" kern="0" cap="none" spc="0" normalizeH="0" dirty="0">
                <a:ln>
                  <a:noFill/>
                </a:ln>
                <a:effectLst/>
                <a:uLnTx/>
                <a:uFillTx/>
                <a:latin typeface="+mn-lt"/>
                <a:ea typeface="+mn-ea"/>
                <a:cs typeface="+mn-cs"/>
              </a:rPr>
              <a:t> Materials</a:t>
            </a:r>
          </a:p>
          <a:p>
            <a:pPr marL="1714500" lvl="3" indent="-342900" algn="just" eaLnBrk="1" hangingPunct="1">
              <a:spcBef>
                <a:spcPct val="20000"/>
              </a:spcBef>
              <a:buAutoNum type="arabicPeriod"/>
              <a:defRPr/>
            </a:pPr>
            <a:r>
              <a:rPr lang="en-US" sz="1800" kern="0" baseline="0" noProof="0" dirty="0">
                <a:latin typeface="+mn-lt"/>
                <a:ea typeface="+mn-ea"/>
              </a:rPr>
              <a:t>Biodegradable</a:t>
            </a:r>
            <a:r>
              <a:rPr lang="en-US" sz="1800" kern="0" noProof="0" dirty="0">
                <a:latin typeface="+mn-lt"/>
                <a:ea typeface="+mn-ea"/>
              </a:rPr>
              <a:t> products and paper;</a:t>
            </a:r>
          </a:p>
          <a:p>
            <a:pPr marL="1714500" lvl="3" indent="-342900" algn="just" eaLnBrk="1" hangingPunct="1">
              <a:spcBef>
                <a:spcPct val="20000"/>
              </a:spcBef>
              <a:buAutoNum type="arabicPeriod"/>
              <a:defRPr/>
            </a:pPr>
            <a:r>
              <a:rPr kumimoji="0" lang="en-US" sz="1800" b="0" u="none" strike="noStrike" kern="0" cap="none" spc="0" normalizeH="0" baseline="0" dirty="0">
                <a:ln>
                  <a:noFill/>
                </a:ln>
                <a:effectLst/>
                <a:uLnTx/>
                <a:uFillTx/>
                <a:latin typeface="+mn-lt"/>
                <a:ea typeface="+mn-ea"/>
                <a:cs typeface="+mn-cs"/>
              </a:rPr>
              <a:t>Clean</a:t>
            </a:r>
            <a:r>
              <a:rPr kumimoji="0" lang="en-US" sz="1800" b="0" u="none" strike="noStrike" kern="0" cap="none" spc="0" normalizeH="0" dirty="0">
                <a:ln>
                  <a:noFill/>
                </a:ln>
                <a:effectLst/>
                <a:uLnTx/>
                <a:uFillTx/>
                <a:latin typeface="+mn-lt"/>
                <a:ea typeface="+mn-ea"/>
                <a:cs typeface="+mn-cs"/>
              </a:rPr>
              <a:t> wood;</a:t>
            </a:r>
          </a:p>
          <a:p>
            <a:pPr marL="1714500" lvl="3" indent="-342900" algn="just" eaLnBrk="1" hangingPunct="1">
              <a:spcBef>
                <a:spcPct val="20000"/>
              </a:spcBef>
              <a:buAutoNum type="arabicPeriod"/>
              <a:defRPr/>
            </a:pPr>
            <a:r>
              <a:rPr lang="en-US" sz="1800" kern="0" baseline="0" noProof="0" dirty="0">
                <a:latin typeface="+mn-lt"/>
                <a:ea typeface="+mn-ea"/>
              </a:rPr>
              <a:t>Fruits</a:t>
            </a:r>
            <a:r>
              <a:rPr lang="en-US" sz="1800" kern="0" noProof="0" dirty="0">
                <a:latin typeface="+mn-lt"/>
                <a:ea typeface="+mn-ea"/>
              </a:rPr>
              <a:t> and vegetables; or</a:t>
            </a:r>
          </a:p>
          <a:p>
            <a:pPr marL="1714500" lvl="3" indent="-342900" algn="just" eaLnBrk="1" hangingPunct="1">
              <a:spcBef>
                <a:spcPct val="20000"/>
              </a:spcBef>
              <a:buAutoNum type="arabicPeriod"/>
              <a:defRPr/>
            </a:pPr>
            <a:r>
              <a:rPr kumimoji="0" lang="en-US" sz="1800" b="0" u="none" strike="noStrike" kern="0" cap="none" spc="0" normalizeH="0" baseline="0" dirty="0">
                <a:ln>
                  <a:noFill/>
                </a:ln>
                <a:effectLst/>
                <a:uLnTx/>
                <a:uFillTx/>
                <a:latin typeface="+mn-lt"/>
                <a:ea typeface="+mn-ea"/>
                <a:cs typeface="+mn-cs"/>
              </a:rPr>
              <a:t>Plant</a:t>
            </a:r>
            <a:r>
              <a:rPr kumimoji="0" lang="en-US" sz="1800" b="0" u="none" strike="noStrike" kern="0" cap="none" spc="0" normalizeH="0" dirty="0">
                <a:ln>
                  <a:noFill/>
                </a:ln>
                <a:effectLst/>
                <a:uLnTx/>
                <a:uFillTx/>
                <a:latin typeface="+mn-lt"/>
                <a:ea typeface="+mn-ea"/>
                <a:cs typeface="+mn-cs"/>
              </a:rPr>
              <a:t> matter.</a:t>
            </a:r>
            <a:endParaRPr kumimoji="0" lang="en-US" sz="1800" b="0" u="none" strike="noStrike" kern="0" cap="none" spc="0" normalizeH="0" baseline="0" noProof="0" dirty="0">
              <a:ln>
                <a:noFill/>
              </a:ln>
              <a:effectLst/>
              <a:uLnTx/>
              <a:uFillTx/>
              <a:latin typeface="+mn-lt"/>
              <a:ea typeface="+mn-ea"/>
              <a:cs typeface="+mn-cs"/>
            </a:endParaRPr>
          </a:p>
          <a:p>
            <a:pPr marL="342900" lvl="0" indent="-342900" eaLnBrk="1" hangingPunct="1">
              <a:spcBef>
                <a:spcPct val="20000"/>
              </a:spcBef>
              <a:buFontTx/>
              <a:buChar char="•"/>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17</a:t>
            </a:fld>
            <a:endParaRPr lang="en-US" dirty="0"/>
          </a:p>
        </p:txBody>
      </p:sp>
    </p:spTree>
    <p:extLst>
      <p:ext uri="{BB962C8B-B14F-4D97-AF65-F5344CB8AC3E}">
        <p14:creationId xmlns:p14="http://schemas.microsoft.com/office/powerpoint/2010/main" val="258963697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57250" lvl="1" indent="-400050" algn="just" eaLnBrk="1" hangingPunct="1">
              <a:spcBef>
                <a:spcPct val="20000"/>
              </a:spcBef>
              <a:buAutoNum type="romanLcPeriod" startAt="2"/>
              <a:defRPr/>
            </a:pPr>
            <a:r>
              <a:rPr lang="en-US" sz="2000" kern="0" dirty="0">
                <a:latin typeface="+mn-lt"/>
                <a:ea typeface="+mn-ea"/>
              </a:rPr>
              <a:t>Noncompostable Mixed Waste:  Cannabis waste to be disposed of in a landfill or another disposal method, such as incineration, may be mixed with the following types of waste materials.</a:t>
            </a:r>
          </a:p>
          <a:p>
            <a:pPr lvl="1" algn="just" eaLnBrk="1" hangingPunct="1">
              <a:spcBef>
                <a:spcPct val="20000"/>
              </a:spcBef>
              <a:defRPr/>
            </a:pPr>
            <a:endParaRPr lang="en-US" sz="2000" kern="0" dirty="0">
              <a:latin typeface="+mn-lt"/>
              <a:ea typeface="+mn-ea"/>
            </a:endParaRPr>
          </a:p>
          <a:p>
            <a:pPr lvl="1" algn="just" eaLnBrk="1" hangingPunct="1">
              <a:spcBef>
                <a:spcPct val="20000"/>
              </a:spcBef>
              <a:defRPr/>
            </a:pPr>
            <a:r>
              <a:rPr lang="en-US" sz="2000" kern="0" dirty="0">
                <a:latin typeface="+mn-lt"/>
                <a:ea typeface="+mn-ea"/>
              </a:rPr>
              <a:t>	1.  Paper waste;</a:t>
            </a:r>
          </a:p>
          <a:p>
            <a:pPr lvl="1" algn="just" eaLnBrk="1" hangingPunct="1">
              <a:spcBef>
                <a:spcPct val="20000"/>
              </a:spcBef>
              <a:defRPr/>
            </a:pPr>
            <a:r>
              <a:rPr lang="en-US" sz="2000" kern="0" dirty="0">
                <a:latin typeface="+mn-lt"/>
                <a:ea typeface="+mn-ea"/>
              </a:rPr>
              <a:t>	2.  Cardboard waste;</a:t>
            </a:r>
          </a:p>
          <a:p>
            <a:pPr lvl="1" algn="just" eaLnBrk="1" hangingPunct="1">
              <a:spcBef>
                <a:spcPct val="20000"/>
              </a:spcBef>
              <a:defRPr/>
            </a:pPr>
            <a:r>
              <a:rPr lang="en-US" sz="2000" kern="0" dirty="0">
                <a:latin typeface="+mn-lt"/>
                <a:ea typeface="+mn-ea"/>
              </a:rPr>
              <a:t>	3.  Plastic waste;</a:t>
            </a:r>
          </a:p>
          <a:p>
            <a:pPr lvl="1" algn="just" eaLnBrk="1" hangingPunct="1">
              <a:spcBef>
                <a:spcPct val="20000"/>
              </a:spcBef>
              <a:defRPr/>
            </a:pPr>
            <a:r>
              <a:rPr lang="en-US" sz="2000" kern="0" dirty="0">
                <a:latin typeface="+mn-lt"/>
                <a:ea typeface="+mn-ea"/>
              </a:rPr>
              <a:t>	4.  Soil;</a:t>
            </a:r>
          </a:p>
          <a:p>
            <a:pPr lvl="1" algn="just" eaLnBrk="1" hangingPunct="1">
              <a:spcBef>
                <a:spcPct val="20000"/>
              </a:spcBef>
              <a:defRPr/>
            </a:pPr>
            <a:r>
              <a:rPr lang="en-US" sz="2000" kern="0" dirty="0">
                <a:latin typeface="+mn-lt"/>
                <a:ea typeface="+mn-ea"/>
              </a:rPr>
              <a:t>	5.  Nonrecyclable plastic; or</a:t>
            </a:r>
          </a:p>
          <a:p>
            <a:pPr lvl="1" algn="just" eaLnBrk="1" hangingPunct="1">
              <a:spcBef>
                <a:spcPct val="20000"/>
              </a:spcBef>
              <a:defRPr/>
            </a:pPr>
            <a:r>
              <a:rPr lang="en-US" sz="2000" kern="0" dirty="0">
                <a:latin typeface="+mn-lt"/>
                <a:ea typeface="+mn-ea"/>
              </a:rPr>
              <a:t>	6.  Broken glass.	</a:t>
            </a:r>
            <a:endParaRPr kumimoji="0" lang="en-US" sz="2000" b="0" u="none" strike="noStrike" kern="0" cap="none" spc="0" normalizeH="0" baseline="0" noProof="0" dirty="0">
              <a:ln>
                <a:noFill/>
              </a:ln>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18</a:t>
            </a:fld>
            <a:endParaRPr lang="en-US" dirty="0"/>
          </a:p>
        </p:txBody>
      </p:sp>
    </p:spTree>
    <p:extLst>
      <p:ext uri="{BB962C8B-B14F-4D97-AF65-F5344CB8AC3E}">
        <p14:creationId xmlns:p14="http://schemas.microsoft.com/office/powerpoint/2010/main" val="222544503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a:solidFill>
                  <a:schemeClr val="bg1"/>
                </a:solidFill>
              </a:rPr>
              <a:t>Medical Marijuana Wastes?</a:t>
            </a: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203325" algn="l"/>
              </a:tabLst>
              <a:defRPr/>
            </a:pPr>
            <a:endParaRPr lang="en-US" sz="1400" kern="0" dirty="0"/>
          </a:p>
          <a:p>
            <a:pPr lvl="1" eaLnBrk="1" hangingPunct="1">
              <a:spcBef>
                <a:spcPct val="20000"/>
              </a:spcBef>
              <a:tabLst>
                <a:tab pos="1203325" algn="l"/>
              </a:tabLst>
              <a:defRPr/>
            </a:pPr>
            <a:r>
              <a:rPr lang="en-US" sz="2200" kern="0" dirty="0"/>
              <a:t>Examples from these categories</a:t>
            </a:r>
          </a:p>
          <a:p>
            <a:pPr lvl="1" eaLnBrk="1" hangingPunct="1">
              <a:spcBef>
                <a:spcPct val="20000"/>
              </a:spcBef>
              <a:tabLst>
                <a:tab pos="1203325" algn="l"/>
              </a:tabLst>
              <a:defRPr/>
            </a:pPr>
            <a:endParaRPr lang="en-US" sz="2200" kern="0" dirty="0"/>
          </a:p>
          <a:p>
            <a:pPr marL="1200150" lvl="2" indent="-285750" eaLnBrk="1" hangingPunct="1">
              <a:spcBef>
                <a:spcPct val="20000"/>
              </a:spcBef>
              <a:buFont typeface="Wingdings" panose="05000000000000000000" pitchFamily="2" charset="2"/>
              <a:buChar char="Ø"/>
              <a:tabLst>
                <a:tab pos="1203325" algn="l"/>
              </a:tabLst>
              <a:defRPr/>
            </a:pPr>
            <a:r>
              <a:rPr lang="en-US" sz="2000" kern="0" dirty="0"/>
              <a:t>Trim and solid plant material used to create an extract</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Waste solvent (example – Butane making concentrates via hydrocarbon extraction)</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Laboratory waste</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Extract that fails to meet quality testing</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Used reactants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Residual solvents include butane, hexane, alcohol, and ethanol which are byproducts of extraction</a:t>
            </a:r>
          </a:p>
          <a:p>
            <a:pPr lvl="2" eaLnBrk="1" hangingPunct="1">
              <a:spcBef>
                <a:spcPct val="20000"/>
              </a:spcBef>
              <a:tabLst>
                <a:tab pos="1203325" algn="l"/>
              </a:tabLst>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54843921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6"/>
          <p:cNvPicPr>
            <a:picLocks noChangeAspect="1" noChangeArrowheads="1"/>
          </p:cNvPicPr>
          <p:nvPr/>
        </p:nvPicPr>
        <p:blipFill>
          <a:blip r:embed="rId3"/>
          <a:stretch>
            <a:fillRect/>
          </a:stretch>
        </p:blipFill>
        <p:spPr bwMode="auto">
          <a:xfrm>
            <a:off x="0" y="0"/>
            <a:ext cx="9145588" cy="6859588"/>
          </a:xfrm>
          <a:prstGeom prst="rect">
            <a:avLst/>
          </a:prstGeom>
          <a:noFill/>
          <a:ln w="9525">
            <a:noFill/>
            <a:miter lim="800000"/>
          </a:ln>
        </p:spPr>
      </p:pic>
      <p:sp>
        <p:nvSpPr>
          <p:cNvPr id="5123" name="Rectangle 1030"/>
          <p:cNvSpPr>
            <a:spLocks noGrp="1" noChangeArrowheads="1"/>
          </p:cNvSpPr>
          <p:nvPr>
            <p:ph type="ctrTitle"/>
          </p:nvPr>
        </p:nvSpPr>
        <p:spPr>
          <a:xfrm>
            <a:off x="685800" y="1752600"/>
            <a:ext cx="7772400" cy="3810000"/>
          </a:xfrm>
          <a:noFill/>
        </p:spPr>
        <p:txBody>
          <a:bodyPr/>
          <a:lstStyle/>
          <a:p>
            <a:pPr eaLnBrk="1" hangingPunct="1"/>
            <a:r>
              <a:rPr lang="en-US" sz="2400" b="1" dirty="0">
                <a:solidFill>
                  <a:schemeClr val="bg1"/>
                </a:solidFill>
                <a:latin typeface="Arial" panose="020B0604020202020204" pitchFamily="34" charset="0"/>
                <a:cs typeface="Arial" panose="020B0604020202020204" pitchFamily="34" charset="0"/>
              </a:rPr>
              <a:t>Walter G. Wright</a:t>
            </a:r>
            <a:br>
              <a:rPr lang="en-US" sz="2400" b="1" dirty="0">
                <a:solidFill>
                  <a:schemeClr val="bg1"/>
                </a:solidFill>
                <a:latin typeface="Arial" panose="020B0604020202020204" pitchFamily="34" charset="0"/>
                <a:cs typeface="Arial" panose="020B0604020202020204" pitchFamily="34" charset="0"/>
              </a:rPr>
            </a:br>
            <a:r>
              <a:rPr lang="en-US" sz="2400" b="1" u="sng"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wwright@mwlaw.com</a:t>
            </a:r>
            <a:br>
              <a:rPr lang="en-US" sz="2400" b="1" dirty="0">
                <a:solidFill>
                  <a:schemeClr val="bg1"/>
                </a:solidFill>
                <a:latin typeface="Arial" panose="020B0604020202020204" pitchFamily="34" charset="0"/>
                <a:cs typeface="Arial" panose="020B0604020202020204" pitchFamily="34" charset="0"/>
              </a:rPr>
            </a:br>
            <a:br>
              <a:rPr lang="en-US" sz="24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 </a:t>
            </a:r>
            <a:r>
              <a:rPr lang="en-US" sz="2400" b="1" dirty="0">
                <a:solidFill>
                  <a:schemeClr val="bg1"/>
                </a:solidFill>
                <a:latin typeface="Arial" panose="020B0604020202020204" pitchFamily="34" charset="0"/>
                <a:cs typeface="Arial" panose="020B0604020202020204" pitchFamily="34" charset="0"/>
              </a:rPr>
              <a:t>Stuart Spencer</a:t>
            </a:r>
            <a:br>
              <a:rPr lang="en-US" sz="2400" b="1" dirty="0">
                <a:solidFill>
                  <a:schemeClr val="bg1"/>
                </a:solidFill>
                <a:latin typeface="Arial" panose="020B0604020202020204" pitchFamily="34" charset="0"/>
                <a:cs typeface="Arial" panose="020B0604020202020204" pitchFamily="34" charset="0"/>
              </a:rPr>
            </a:br>
            <a:r>
              <a:rPr lang="en-US" sz="2400" b="1" u="sng" dirty="0">
                <a:solidFill>
                  <a:schemeClr val="bg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sspencer@mwlaw.com</a:t>
            </a:r>
            <a:br>
              <a:rPr lang="en-US" sz="2400" b="1" dirty="0">
                <a:solidFill>
                  <a:schemeClr val="bg1"/>
                </a:solidFill>
                <a:latin typeface="Arial" panose="020B0604020202020204" pitchFamily="34" charset="0"/>
                <a:cs typeface="Arial" panose="020B0604020202020204" pitchFamily="34" charset="0"/>
              </a:rPr>
            </a:br>
            <a:br>
              <a:rPr lang="en-US" sz="2400" b="1" dirty="0">
                <a:solidFill>
                  <a:schemeClr val="bg1"/>
                </a:solidFill>
                <a:latin typeface="Arial" panose="020B0604020202020204" pitchFamily="34" charset="0"/>
                <a:cs typeface="Arial" panose="020B0604020202020204" pitchFamily="34" charset="0"/>
              </a:rPr>
            </a:br>
            <a:r>
              <a:rPr lang="en-US" sz="2400" b="1" dirty="0">
                <a:solidFill>
                  <a:schemeClr val="bg1"/>
                </a:solidFill>
                <a:latin typeface="Arial" panose="020B0604020202020204" pitchFamily="34" charset="0"/>
                <a:cs typeface="Arial" panose="020B0604020202020204" pitchFamily="34" charset="0"/>
              </a:rPr>
              <a:t>Cara Butler</a:t>
            </a:r>
            <a:br>
              <a:rPr lang="en-US" sz="2400" b="1" dirty="0">
                <a:solidFill>
                  <a:schemeClr val="bg1"/>
                </a:solidFill>
                <a:latin typeface="Arial" panose="020B0604020202020204" pitchFamily="34" charset="0"/>
                <a:cs typeface="Arial" panose="020B0604020202020204" pitchFamily="34" charset="0"/>
              </a:rPr>
            </a:br>
            <a:r>
              <a:rPr lang="en-US" sz="2400" b="1" u="sng" dirty="0">
                <a:solidFill>
                  <a:schemeClr val="bg1"/>
                </a:solidFill>
                <a:latin typeface="Arial" panose="020B0604020202020204" pitchFamily="34" charset="0"/>
                <a:cs typeface="Arial" panose="020B0604020202020204" pitchFamily="34" charset="0"/>
              </a:rPr>
              <a:t>cbutler@mwlaw.com</a:t>
            </a:r>
            <a:endParaRPr lang="en-US" sz="3200" b="1" u="sng" dirty="0">
              <a:solidFill>
                <a:schemeClr val="bg1"/>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a:solidFill>
                  <a:schemeClr val="bg1"/>
                </a:solidFill>
              </a:rPr>
              <a:t>Medical Marijuana Wastes?</a:t>
            </a:r>
          </a:p>
        </p:txBody>
      </p:sp>
      <p:sp>
        <p:nvSpPr>
          <p:cNvPr id="6" name="Rectangle 16"/>
          <p:cNvSpPr txBox="1">
            <a:spLocks noChangeArrowheads="1"/>
          </p:cNvSpPr>
          <p:nvPr/>
        </p:nvSpPr>
        <p:spPr bwMode="auto">
          <a:xfrm>
            <a:off x="914400" y="1600200"/>
            <a:ext cx="68580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eaLnBrk="1" hangingPunct="1">
              <a:spcBef>
                <a:spcPct val="20000"/>
              </a:spcBef>
              <a:tabLst>
                <a:tab pos="1203325" algn="l"/>
              </a:tabLst>
              <a:defRPr/>
            </a:pPr>
            <a:endParaRPr lang="en-US" sz="1400" kern="0" dirty="0"/>
          </a:p>
          <a:p>
            <a:pPr lvl="1" eaLnBrk="1" hangingPunct="1">
              <a:spcBef>
                <a:spcPct val="20000"/>
              </a:spcBef>
              <a:tabLst>
                <a:tab pos="1203325" algn="l"/>
              </a:tabLst>
              <a:defRPr/>
            </a:pPr>
            <a:r>
              <a:rPr lang="en-US" sz="2000" kern="0" dirty="0"/>
              <a:t>Examples (cont.) from these categories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Alcohols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Residual pesticides/fertilizers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CO</a:t>
            </a:r>
            <a:r>
              <a:rPr lang="en-US" sz="2000" kern="0" baseline="-25000" dirty="0"/>
              <a:t>2</a:t>
            </a:r>
            <a:r>
              <a:rPr lang="en-US" sz="2000" kern="0" dirty="0"/>
              <a:t> cartridges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Cleaning solution</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Lighting ballasts</a:t>
            </a:r>
          </a:p>
          <a:p>
            <a:pPr marL="1200150" lvl="2" indent="-285750" eaLnBrk="1" hangingPunct="1">
              <a:spcBef>
                <a:spcPct val="20000"/>
              </a:spcBef>
              <a:buFont typeface="Wingdings" panose="05000000000000000000" pitchFamily="2" charset="2"/>
              <a:buChar char="Ø"/>
              <a:tabLst>
                <a:tab pos="1203325" algn="l"/>
              </a:tabLst>
              <a:defRPr/>
            </a:pPr>
            <a:r>
              <a:rPr lang="en-US" sz="2000" kern="0" dirty="0"/>
              <a:t>Hydroponic waste</a:t>
            </a:r>
          </a:p>
          <a:p>
            <a:pPr marL="1714500" lvl="3" indent="-342900" eaLnBrk="1" hangingPunct="1">
              <a:spcBef>
                <a:spcPct val="20000"/>
              </a:spcBef>
              <a:buFontTx/>
              <a:buChar char="-"/>
              <a:tabLst>
                <a:tab pos="1203325" algn="l"/>
              </a:tabLst>
              <a:defRPr/>
            </a:pPr>
            <a:r>
              <a:rPr lang="en-US" sz="2000" kern="0" dirty="0"/>
              <a:t>Nutrients (significant phosphorous, nitrogen, calcium and zinc)</a:t>
            </a:r>
          </a:p>
          <a:p>
            <a:pPr marL="1714500" lvl="3" indent="-342900" eaLnBrk="1" hangingPunct="1">
              <a:spcBef>
                <a:spcPct val="20000"/>
              </a:spcBef>
              <a:buFontTx/>
              <a:buChar char="-"/>
              <a:tabLst>
                <a:tab pos="1203325" algn="l"/>
              </a:tabLst>
              <a:defRPr/>
            </a:pPr>
            <a:r>
              <a:rPr lang="en-US" sz="2000" kern="0" dirty="0"/>
              <a:t>Wastewater</a:t>
            </a:r>
          </a:p>
          <a:p>
            <a:pPr marL="1257300" lvl="2" indent="-342900" eaLnBrk="1" hangingPunct="1">
              <a:spcBef>
                <a:spcPct val="20000"/>
              </a:spcBef>
              <a:buFont typeface="Wingdings" panose="05000000000000000000" pitchFamily="2" charset="2"/>
              <a:buChar char="Ø"/>
              <a:tabLst>
                <a:tab pos="1203325" algn="l"/>
              </a:tabLst>
              <a:defRPr/>
            </a:pPr>
            <a:r>
              <a:rPr lang="en-US" sz="2000" kern="0" dirty="0"/>
              <a:t>Light bulbs ([mercury] grow lights) </a:t>
            </a:r>
            <a:r>
              <a:rPr lang="en-US" sz="2200" kern="0" dirty="0">
                <a:solidFill>
                  <a:srgbClr val="00529F"/>
                </a:solidFill>
              </a:rPr>
              <a:t>	</a:t>
            </a: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329930794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85800" y="228600"/>
            <a:ext cx="7543800" cy="10668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Energy Issues</a:t>
            </a:r>
          </a:p>
        </p:txBody>
      </p:sp>
      <p:sp>
        <p:nvSpPr>
          <p:cNvPr id="6" name="Rectangle 16"/>
          <p:cNvSpPr txBox="1">
            <a:spLocks noChangeArrowheads="1"/>
          </p:cNvSpPr>
          <p:nvPr/>
        </p:nvSpPr>
        <p:spPr bwMode="auto">
          <a:xfrm>
            <a:off x="822960" y="1447800"/>
            <a:ext cx="6858000" cy="5257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lvl="1" indent="-285750" eaLnBrk="1" hangingPunct="1">
              <a:spcBef>
                <a:spcPct val="20000"/>
              </a:spcBef>
              <a:buFont typeface="Wingdings" panose="05000000000000000000" pitchFamily="2" charset="2"/>
              <a:buChar char="Ø"/>
              <a:tabLst>
                <a:tab pos="1203325" algn="l"/>
              </a:tabLst>
              <a:defRPr/>
            </a:pPr>
            <a:endParaRPr lang="en-US" sz="1800" kern="0" dirty="0">
              <a:latin typeface="Calibri" pitchFamily="34" charset="0"/>
            </a:endParaRPr>
          </a:p>
          <a:p>
            <a:pPr marL="285750" lvl="1" indent="-285750" eaLnBrk="1" hangingPunct="1">
              <a:spcBef>
                <a:spcPct val="20000"/>
              </a:spcBef>
              <a:buFont typeface="Wingdings" panose="05000000000000000000" pitchFamily="2" charset="2"/>
              <a:buChar char="Ø"/>
              <a:tabLst>
                <a:tab pos="1203325" algn="l"/>
              </a:tabLst>
              <a:defRPr/>
            </a:pPr>
            <a:r>
              <a:rPr lang="en-US" sz="1800" kern="0" dirty="0">
                <a:latin typeface="Calibri" pitchFamily="34" charset="0"/>
              </a:rPr>
              <a:t>A significant topic in states already allowing cultivation is the energy impact of cultivation.</a:t>
            </a:r>
          </a:p>
          <a:p>
            <a:pPr marL="285750" lvl="1" indent="-285750" eaLnBrk="1" hangingPunct="1">
              <a:spcBef>
                <a:spcPts val="600"/>
              </a:spcBef>
              <a:buFont typeface="Wingdings" panose="05000000000000000000" pitchFamily="2" charset="2"/>
              <a:buChar char="Ø"/>
              <a:tabLst>
                <a:tab pos="1203325" algn="l"/>
              </a:tabLst>
              <a:defRPr/>
            </a:pPr>
            <a:r>
              <a:rPr lang="en-US" sz="1800" kern="0" dirty="0">
                <a:latin typeface="Calibri" pitchFamily="34" charset="0"/>
              </a:rPr>
              <a:t>2000-3000 Kilowatt hours of energy per pound of product.  (NPCC)</a:t>
            </a:r>
          </a:p>
          <a:p>
            <a:pPr marL="285750" lvl="1" indent="-285750" eaLnBrk="1" hangingPunct="1">
              <a:spcBef>
                <a:spcPts val="600"/>
              </a:spcBef>
              <a:buFont typeface="Wingdings" panose="05000000000000000000" pitchFamily="2" charset="2"/>
              <a:buChar char="Ø"/>
              <a:tabLst>
                <a:tab pos="1203325" algn="l"/>
              </a:tabLst>
              <a:defRPr/>
            </a:pPr>
            <a:r>
              <a:rPr lang="en-US" sz="1800" kern="0" dirty="0">
                <a:latin typeface="Calibri" pitchFamily="34" charset="0"/>
              </a:rPr>
              <a:t>The publication </a:t>
            </a:r>
            <a:r>
              <a:rPr lang="en-US" sz="1800" i="1" kern="0" dirty="0">
                <a:latin typeface="Calibri" pitchFamily="34" charset="0"/>
              </a:rPr>
              <a:t>Utility Dive</a:t>
            </a:r>
            <a:r>
              <a:rPr lang="en-US" sz="1800" kern="0" dirty="0">
                <a:latin typeface="Calibri" pitchFamily="34" charset="0"/>
              </a:rPr>
              <a:t> quotes Mr. Pete Rumsey, Executive Vice President of Business Development at Lighting Science, who states:</a:t>
            </a:r>
          </a:p>
          <a:p>
            <a:pPr marL="974725" lvl="1" defTabSz="457200" eaLnBrk="1" hangingPunct="1">
              <a:spcBef>
                <a:spcPct val="20000"/>
              </a:spcBef>
              <a:tabLst>
                <a:tab pos="1203325" algn="l"/>
              </a:tabLst>
              <a:defRPr/>
            </a:pPr>
            <a:r>
              <a:rPr lang="en-US" sz="1800" kern="0" dirty="0">
                <a:latin typeface="Calibri" pitchFamily="34" charset="0"/>
              </a:rPr>
              <a:t>Cannabis is one of the most energy-intensive industries</a:t>
            </a:r>
          </a:p>
          <a:p>
            <a:pPr marL="974725" lvl="1" defTabSz="457200" eaLnBrk="1" hangingPunct="1">
              <a:spcBef>
                <a:spcPct val="20000"/>
              </a:spcBef>
              <a:tabLst>
                <a:tab pos="1203325" algn="l"/>
              </a:tabLst>
              <a:defRPr/>
            </a:pPr>
            <a:r>
              <a:rPr lang="en-US" sz="1800" kern="0" dirty="0">
                <a:latin typeface="Calibri" pitchFamily="34" charset="0"/>
              </a:rPr>
              <a:t>in the world.  Statistics show that one percent of all</a:t>
            </a:r>
          </a:p>
          <a:p>
            <a:pPr marL="974725" lvl="1" defTabSz="457200" eaLnBrk="1" hangingPunct="1">
              <a:spcBef>
                <a:spcPct val="20000"/>
              </a:spcBef>
              <a:tabLst>
                <a:tab pos="1203325" algn="l"/>
              </a:tabLst>
              <a:defRPr/>
            </a:pPr>
            <a:r>
              <a:rPr lang="en-US" sz="1800" kern="0" dirty="0">
                <a:latin typeface="Calibri" pitchFamily="34" charset="0"/>
              </a:rPr>
              <a:t>electricity used in the United States today is used by</a:t>
            </a:r>
          </a:p>
          <a:p>
            <a:pPr marL="974725" lvl="1" defTabSz="457200" eaLnBrk="1" hangingPunct="1">
              <a:spcBef>
                <a:spcPct val="20000"/>
              </a:spcBef>
              <a:tabLst>
                <a:tab pos="1203325" algn="l"/>
              </a:tabLst>
              <a:defRPr/>
            </a:pPr>
            <a:r>
              <a:rPr lang="en-US" sz="1800" kern="0" dirty="0">
                <a:latin typeface="Calibri" pitchFamily="34" charset="0"/>
              </a:rPr>
              <a:t>indoor marijuana growers, to the tune of almost $6 billion</a:t>
            </a:r>
          </a:p>
          <a:p>
            <a:pPr marL="974725" lvl="1" defTabSz="457200" eaLnBrk="1" hangingPunct="1">
              <a:spcBef>
                <a:spcPct val="20000"/>
              </a:spcBef>
              <a:tabLst>
                <a:tab pos="1203325" algn="l"/>
              </a:tabLst>
              <a:defRPr/>
            </a:pPr>
            <a:r>
              <a:rPr lang="en-US" sz="1800" kern="0" dirty="0">
                <a:latin typeface="Calibri" pitchFamily="34" charset="0"/>
              </a:rPr>
              <a:t>annually.</a:t>
            </a:r>
            <a:r>
              <a:rPr lang="en-US" sz="1800" kern="0" dirty="0"/>
              <a:t>	</a:t>
            </a:r>
          </a:p>
          <a:p>
            <a:pPr marL="285750" lvl="1" indent="-285750" defTabSz="457200" eaLnBrk="1" hangingPunct="1">
              <a:spcBef>
                <a:spcPct val="20000"/>
              </a:spcBef>
              <a:buFont typeface="Wingdings" panose="05000000000000000000" pitchFamily="2" charset="2"/>
              <a:buChar char="Ø"/>
              <a:tabLst>
                <a:tab pos="1203325" algn="l"/>
              </a:tabLst>
              <a:defRPr/>
            </a:pPr>
            <a:r>
              <a:rPr lang="en-US" sz="1800" kern="0" dirty="0">
                <a:latin typeface="Calibri" pitchFamily="34" charset="0"/>
              </a:rPr>
              <a:t>The same publication notes that growing four mature marijuana plants consume about as much power as running 29 refrigerators around the clock.</a:t>
            </a:r>
            <a:r>
              <a:rPr lang="en-US" sz="1800" kern="0" dirty="0">
                <a:solidFill>
                  <a:srgbClr val="00529F"/>
                </a:solidFill>
              </a:rPr>
              <a:t>	</a:t>
            </a:r>
          </a:p>
          <a:p>
            <a:pPr marL="0" lvl="1" defTabSz="457200" eaLnBrk="1" hangingPunct="1">
              <a:spcBef>
                <a:spcPct val="20000"/>
              </a:spcBef>
              <a:tabLst>
                <a:tab pos="1203325" algn="l"/>
              </a:tabLst>
              <a:defRPr/>
            </a:pPr>
            <a:r>
              <a:rPr lang="en-US" sz="1800" kern="0" dirty="0">
                <a:solidFill>
                  <a:srgbClr val="00529F"/>
                </a:solidFill>
              </a:rPr>
              <a:t>		</a:t>
            </a:r>
          </a:p>
          <a:p>
            <a:pPr lvl="1"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21</a:t>
            </a:fld>
            <a:endParaRPr lang="en-US" dirty="0"/>
          </a:p>
        </p:txBody>
      </p:sp>
    </p:spTree>
    <p:extLst>
      <p:ext uri="{BB962C8B-B14F-4D97-AF65-F5344CB8AC3E}">
        <p14:creationId xmlns:p14="http://schemas.microsoft.com/office/powerpoint/2010/main" val="186005784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85800" y="228600"/>
            <a:ext cx="7543800" cy="10668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Energy Issues</a:t>
            </a:r>
          </a:p>
        </p:txBody>
      </p:sp>
      <p:sp>
        <p:nvSpPr>
          <p:cNvPr id="6" name="Rectangle 16"/>
          <p:cNvSpPr txBox="1">
            <a:spLocks noChangeArrowheads="1"/>
          </p:cNvSpPr>
          <p:nvPr/>
        </p:nvSpPr>
        <p:spPr bwMode="auto">
          <a:xfrm>
            <a:off x="822960" y="1447800"/>
            <a:ext cx="6858000" cy="52578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lvl="1" indent="-285750" eaLnBrk="1" hangingPunct="1">
              <a:spcBef>
                <a:spcPct val="20000"/>
              </a:spcBef>
              <a:buFont typeface="Wingdings" panose="05000000000000000000" pitchFamily="2" charset="2"/>
              <a:buChar char="Ø"/>
              <a:tabLst>
                <a:tab pos="1203325" algn="l"/>
              </a:tabLst>
              <a:defRPr/>
            </a:pPr>
            <a:endParaRPr lang="en-US" sz="1800" kern="0" dirty="0">
              <a:latin typeface="Calibri" pitchFamily="34" charset="0"/>
            </a:endParaRPr>
          </a:p>
          <a:p>
            <a:pPr marL="742950" lvl="1" indent="-285750" eaLnBrk="1" hangingPunct="1">
              <a:spcBef>
                <a:spcPct val="20000"/>
              </a:spcBef>
              <a:buFont typeface="Wingdings" panose="05000000000000000000" pitchFamily="2" charset="2"/>
              <a:buChar char="Ø"/>
              <a:defRPr/>
            </a:pPr>
            <a:endParaRPr lang="en-US" sz="2000" kern="0" dirty="0">
              <a:latin typeface="Calibri" pitchFamily="34" charset="0"/>
            </a:endParaRPr>
          </a:p>
          <a:p>
            <a:pPr marL="742950" lvl="1" indent="-285750" eaLnBrk="1" hangingPunct="1">
              <a:spcBef>
                <a:spcPct val="20000"/>
              </a:spcBef>
              <a:buFont typeface="Wingdings" panose="05000000000000000000" pitchFamily="2" charset="2"/>
              <a:buChar char="Ø"/>
              <a:defRPr/>
            </a:pPr>
            <a:endParaRPr lang="en-US" sz="2000" kern="0" dirty="0">
              <a:latin typeface="Calibri" pitchFamily="34" charset="0"/>
            </a:endParaRPr>
          </a:p>
          <a:p>
            <a:pPr marL="742950" lvl="1" indent="-285750" eaLnBrk="1" hangingPunct="1">
              <a:spcBef>
                <a:spcPct val="20000"/>
              </a:spcBef>
              <a:buFont typeface="Wingdings" panose="05000000000000000000" pitchFamily="2" charset="2"/>
              <a:buChar char="Ø"/>
              <a:defRPr/>
            </a:pPr>
            <a:r>
              <a:rPr lang="en-US" sz="2000" kern="0" dirty="0">
                <a:latin typeface="Calibri" pitchFamily="34" charset="0"/>
              </a:rPr>
              <a:t>Why are cultivation facilities motivated regarding energy conservation?</a:t>
            </a:r>
          </a:p>
          <a:p>
            <a:pPr lvl="1" eaLnBrk="1" hangingPunct="1">
              <a:spcBef>
                <a:spcPct val="20000"/>
              </a:spcBef>
              <a:defRPr/>
            </a:pPr>
            <a:endParaRPr lang="en-US" sz="2000" kern="0" dirty="0">
              <a:latin typeface="Calibri" pitchFamily="34" charset="0"/>
            </a:endParaRPr>
          </a:p>
          <a:p>
            <a:pPr marL="1200150" lvl="2" indent="-285750" eaLnBrk="1" hangingPunct="1">
              <a:spcBef>
                <a:spcPct val="20000"/>
              </a:spcBef>
              <a:buFont typeface="Wingdings" panose="05000000000000000000" pitchFamily="2" charset="2"/>
              <a:buChar char="§"/>
              <a:defRPr/>
            </a:pPr>
            <a:r>
              <a:rPr lang="en-US" sz="2000" kern="0" dirty="0">
                <a:latin typeface="Calibri" pitchFamily="34" charset="0"/>
              </a:rPr>
              <a:t>Highly competitive industry</a:t>
            </a:r>
          </a:p>
          <a:p>
            <a:pPr marL="1200150" lvl="2" indent="-285750" eaLnBrk="1" hangingPunct="1">
              <a:spcBef>
                <a:spcPct val="20000"/>
              </a:spcBef>
              <a:buFont typeface="Wingdings" panose="05000000000000000000" pitchFamily="2" charset="2"/>
              <a:buChar char="§"/>
              <a:defRPr/>
            </a:pPr>
            <a:r>
              <a:rPr lang="en-US" sz="2000" kern="0" dirty="0">
                <a:latin typeface="Calibri" pitchFamily="34" charset="0"/>
              </a:rPr>
              <a:t>Margins decreasing</a:t>
            </a:r>
          </a:p>
          <a:p>
            <a:pPr marL="1200150" lvl="2" indent="-285750" eaLnBrk="1" hangingPunct="1">
              <a:spcBef>
                <a:spcPct val="20000"/>
              </a:spcBef>
              <a:buFont typeface="Wingdings" panose="05000000000000000000" pitchFamily="2" charset="2"/>
              <a:buChar char="§"/>
              <a:defRPr/>
            </a:pPr>
            <a:r>
              <a:rPr lang="en-US" sz="2000" kern="0" dirty="0">
                <a:latin typeface="Calibri" pitchFamily="34" charset="0"/>
              </a:rPr>
              <a:t>Energy is one of the largest cost components for cultivation/infusion facilities</a:t>
            </a:r>
          </a:p>
          <a:p>
            <a:pPr marL="0" lvl="1" eaLnBrk="1" hangingPunct="1">
              <a:spcBef>
                <a:spcPct val="20000"/>
              </a:spcBef>
              <a:tabLst>
                <a:tab pos="1203325" algn="l"/>
              </a:tabLst>
              <a:defRPr/>
            </a:pPr>
            <a:r>
              <a:rPr lang="en-US" sz="1800" kern="0" dirty="0">
                <a:solidFill>
                  <a:srgbClr val="00529F"/>
                </a:solidFill>
              </a:rPr>
              <a:t>	</a:t>
            </a:r>
          </a:p>
          <a:p>
            <a:pPr marL="0" lvl="1" defTabSz="457200" eaLnBrk="1" hangingPunct="1">
              <a:spcBef>
                <a:spcPct val="20000"/>
              </a:spcBef>
              <a:tabLst>
                <a:tab pos="1203325" algn="l"/>
              </a:tabLst>
              <a:defRPr/>
            </a:pPr>
            <a:r>
              <a:rPr lang="en-US" sz="1800" kern="0" dirty="0">
                <a:solidFill>
                  <a:srgbClr val="00529F"/>
                </a:solidFill>
              </a:rPr>
              <a:t>		</a:t>
            </a:r>
          </a:p>
          <a:p>
            <a:pPr lvl="1"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22</a:t>
            </a:fld>
            <a:endParaRPr lang="en-US" dirty="0"/>
          </a:p>
        </p:txBody>
      </p:sp>
    </p:spTree>
    <p:extLst>
      <p:ext uri="{BB962C8B-B14F-4D97-AF65-F5344CB8AC3E}">
        <p14:creationId xmlns:p14="http://schemas.microsoft.com/office/powerpoint/2010/main" val="365003273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Energy Issues (cont.)</a:t>
            </a:r>
          </a:p>
        </p:txBody>
      </p:sp>
      <p:sp>
        <p:nvSpPr>
          <p:cNvPr id="6" name="Rectangle 16"/>
          <p:cNvSpPr txBox="1">
            <a:spLocks noChangeArrowheads="1"/>
          </p:cNvSpPr>
          <p:nvPr/>
        </p:nvSpPr>
        <p:spPr bwMode="auto">
          <a:xfrm>
            <a:off x="822960" y="1447800"/>
            <a:ext cx="68580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742950" lvl="1" indent="-285750" eaLnBrk="1" hangingPunct="1">
              <a:spcBef>
                <a:spcPct val="20000"/>
              </a:spcBef>
              <a:buFont typeface="Wingdings" panose="05000000000000000000" pitchFamily="2" charset="2"/>
              <a:buChar char="Ø"/>
              <a:defRPr/>
            </a:pPr>
            <a:r>
              <a:rPr lang="en-US" sz="1800" kern="0" dirty="0">
                <a:latin typeface="+mn-lt"/>
              </a:rPr>
              <a:t>Energy is consumed by cultivation activities and processes such as:</a:t>
            </a:r>
          </a:p>
          <a:p>
            <a:pPr marL="1200150" lvl="2" indent="-285750" eaLnBrk="1" hangingPunct="1">
              <a:spcBef>
                <a:spcPct val="20000"/>
              </a:spcBef>
              <a:buFont typeface="Wingdings" panose="05000000000000000000" pitchFamily="2" charset="2"/>
              <a:buChar char="§"/>
              <a:defRPr/>
            </a:pPr>
            <a:r>
              <a:rPr lang="en-US" sz="1800" kern="0" dirty="0">
                <a:latin typeface="+mn-lt"/>
              </a:rPr>
              <a:t>Intense lighting (10,000 watt grow lights)</a:t>
            </a:r>
          </a:p>
          <a:p>
            <a:pPr marL="1200150" lvl="2" indent="-285750" eaLnBrk="1" hangingPunct="1">
              <a:spcBef>
                <a:spcPct val="20000"/>
              </a:spcBef>
              <a:buFont typeface="Wingdings" panose="05000000000000000000" pitchFamily="2" charset="2"/>
              <a:buChar char="§"/>
              <a:defRPr/>
            </a:pPr>
            <a:r>
              <a:rPr lang="en-US" sz="1800" kern="0" dirty="0">
                <a:latin typeface="+mn-lt"/>
              </a:rPr>
              <a:t>High pressure sodium</a:t>
            </a:r>
          </a:p>
          <a:p>
            <a:pPr marL="1200150" lvl="2" indent="-285750" eaLnBrk="1" hangingPunct="1">
              <a:spcBef>
                <a:spcPct val="20000"/>
              </a:spcBef>
              <a:buFont typeface="Wingdings" panose="05000000000000000000" pitchFamily="2" charset="2"/>
              <a:buChar char="§"/>
              <a:defRPr/>
            </a:pPr>
            <a:r>
              <a:rPr lang="en-US" sz="1800" kern="0" dirty="0">
                <a:latin typeface="+mn-lt"/>
              </a:rPr>
              <a:t>Ceramic metal halide</a:t>
            </a:r>
          </a:p>
          <a:p>
            <a:pPr marL="1200150" lvl="2" indent="-285750" eaLnBrk="1" hangingPunct="1">
              <a:spcBef>
                <a:spcPct val="20000"/>
              </a:spcBef>
              <a:buFont typeface="Wingdings" panose="05000000000000000000" pitchFamily="2" charset="2"/>
              <a:buChar char="§"/>
              <a:defRPr/>
            </a:pPr>
            <a:r>
              <a:rPr lang="en-US" sz="1800" kern="0" dirty="0">
                <a:latin typeface="+mn-lt"/>
              </a:rPr>
              <a:t>Light emitting of diode </a:t>
            </a:r>
          </a:p>
          <a:p>
            <a:pPr marL="1200150" lvl="2" indent="-285750" eaLnBrk="1" hangingPunct="1">
              <a:spcBef>
                <a:spcPct val="20000"/>
              </a:spcBef>
              <a:buFont typeface="Wingdings" panose="05000000000000000000" pitchFamily="2" charset="2"/>
              <a:buChar char="§"/>
              <a:defRPr/>
            </a:pPr>
            <a:r>
              <a:rPr lang="en-US" sz="1800" kern="0" dirty="0">
                <a:latin typeface="+mn-lt"/>
              </a:rPr>
              <a:t>Continuous air conditions (climate control)</a:t>
            </a:r>
          </a:p>
          <a:p>
            <a:pPr marL="1200150" lvl="2" indent="-285750" eaLnBrk="1" hangingPunct="1">
              <a:spcBef>
                <a:spcPct val="20000"/>
              </a:spcBef>
              <a:buFont typeface="Wingdings" panose="05000000000000000000" pitchFamily="2" charset="2"/>
              <a:buChar char="§"/>
              <a:defRPr/>
            </a:pPr>
            <a:r>
              <a:rPr lang="en-US" sz="1800" kern="0" dirty="0">
                <a:latin typeface="+mn-lt"/>
                <a:cs typeface="Arial" panose="020B0604020202020204" pitchFamily="34" charset="0"/>
              </a:rPr>
              <a:t>Intricate</a:t>
            </a:r>
            <a:r>
              <a:rPr lang="en-US" sz="1800" kern="0" dirty="0">
                <a:latin typeface="+mn-lt"/>
              </a:rPr>
              <a:t> ventilation systems</a:t>
            </a:r>
          </a:p>
          <a:p>
            <a:pPr marL="1200150" lvl="2" indent="-285750" eaLnBrk="1" hangingPunct="1">
              <a:spcBef>
                <a:spcPct val="20000"/>
              </a:spcBef>
              <a:buFont typeface="Wingdings" panose="05000000000000000000" pitchFamily="2" charset="2"/>
              <a:buChar char="§"/>
              <a:defRPr/>
            </a:pPr>
            <a:r>
              <a:rPr lang="en-US" sz="1800" kern="0" dirty="0">
                <a:latin typeface="+mn-lt"/>
              </a:rPr>
              <a:t>Water pumps and purifiers</a:t>
            </a:r>
          </a:p>
          <a:p>
            <a:pPr marL="1200150" lvl="2" indent="-285750" eaLnBrk="1" hangingPunct="1">
              <a:spcBef>
                <a:spcPct val="20000"/>
              </a:spcBef>
              <a:buFont typeface="Wingdings" panose="05000000000000000000" pitchFamily="2" charset="2"/>
              <a:buChar char="§"/>
              <a:defRPr/>
            </a:pPr>
            <a:r>
              <a:rPr lang="en-US" sz="1800" kern="0" dirty="0">
                <a:latin typeface="+mn-lt"/>
              </a:rPr>
              <a:t>Heaters for drying and curing marijuana</a:t>
            </a:r>
          </a:p>
          <a:p>
            <a:pPr marL="1200150" lvl="2" indent="-285750" eaLnBrk="1" hangingPunct="1">
              <a:spcBef>
                <a:spcPct val="20000"/>
              </a:spcBef>
              <a:buFont typeface="Wingdings" panose="05000000000000000000" pitchFamily="2" charset="2"/>
              <a:buChar char="§"/>
              <a:defRPr/>
            </a:pPr>
            <a:r>
              <a:rPr lang="en-US" sz="1800" kern="0" dirty="0">
                <a:latin typeface="+mn-lt"/>
              </a:rPr>
              <a:t>Extraction equipment filters</a:t>
            </a:r>
          </a:p>
          <a:p>
            <a:pPr marL="1200150" lvl="2" indent="-285750" eaLnBrk="1" hangingPunct="1">
              <a:spcBef>
                <a:spcPct val="20000"/>
              </a:spcBef>
              <a:buFont typeface="Wingdings" panose="05000000000000000000" pitchFamily="2" charset="2"/>
              <a:buChar char="§"/>
              <a:defRPr/>
            </a:pPr>
            <a:r>
              <a:rPr lang="en-US" sz="1800" kern="0" dirty="0">
                <a:latin typeface="+mn-lt"/>
              </a:rPr>
              <a:t>State of the art security measures</a:t>
            </a:r>
          </a:p>
          <a:p>
            <a:pPr marL="1200150" lvl="2" indent="-285750" eaLnBrk="1" hangingPunct="1">
              <a:spcBef>
                <a:spcPct val="20000"/>
              </a:spcBef>
              <a:buFont typeface="Wingdings" panose="05000000000000000000" pitchFamily="2" charset="2"/>
              <a:buChar char="§"/>
              <a:defRPr/>
            </a:pPr>
            <a:r>
              <a:rPr lang="en-US" sz="1800" kern="0" dirty="0">
                <a:latin typeface="+mn-lt"/>
              </a:rPr>
              <a:t>CO2 injection</a:t>
            </a:r>
          </a:p>
          <a:p>
            <a:pPr marL="1200150" lvl="2" indent="-285750" eaLnBrk="1" hangingPunct="1">
              <a:spcBef>
                <a:spcPct val="20000"/>
              </a:spcBef>
              <a:buFont typeface="Wingdings" panose="05000000000000000000" pitchFamily="2" charset="2"/>
              <a:buChar char="§"/>
              <a:defRPr/>
            </a:pPr>
            <a:r>
              <a:rPr lang="en-US" sz="1800" kern="0" dirty="0">
                <a:latin typeface="+mn-lt"/>
              </a:rPr>
              <a:t>High powered compressors (extraction)</a:t>
            </a:r>
          </a:p>
          <a:p>
            <a:pPr marL="0" lvl="2" eaLnBrk="1" hangingPunct="1">
              <a:spcBef>
                <a:spcPct val="20000"/>
              </a:spcBef>
              <a:tabLst>
                <a:tab pos="1485900" algn="l"/>
              </a:tabLst>
              <a:defRPr/>
            </a:pPr>
            <a:endParaRPr lang="en-US" sz="1800" kern="0" dirty="0">
              <a:solidFill>
                <a:srgbClr val="00529F"/>
              </a:solidFill>
              <a:latin typeface="Calibri" pitchFamily="34" charset="0"/>
            </a:endParaRPr>
          </a:p>
          <a:p>
            <a:pPr lvl="1"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23</a:t>
            </a:fld>
            <a:endParaRPr lang="en-US" dirty="0"/>
          </a:p>
        </p:txBody>
      </p:sp>
    </p:spTree>
    <p:extLst>
      <p:ext uri="{BB962C8B-B14F-4D97-AF65-F5344CB8AC3E}">
        <p14:creationId xmlns:p14="http://schemas.microsoft.com/office/powerpoint/2010/main" val="277415535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Water Use</a:t>
            </a:r>
          </a:p>
        </p:txBody>
      </p:sp>
      <p:sp>
        <p:nvSpPr>
          <p:cNvPr id="6" name="Rectangle 16"/>
          <p:cNvSpPr txBox="1">
            <a:spLocks noChangeArrowheads="1"/>
          </p:cNvSpPr>
          <p:nvPr/>
        </p:nvSpPr>
        <p:spPr bwMode="auto">
          <a:xfrm>
            <a:off x="822960" y="1447800"/>
            <a:ext cx="68580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lvl="2" eaLnBrk="1" hangingPunct="1">
              <a:spcBef>
                <a:spcPct val="20000"/>
              </a:spcBef>
              <a:tabLst>
                <a:tab pos="1485900" algn="l"/>
              </a:tabLst>
              <a:defRPr/>
            </a:pPr>
            <a:endParaRPr lang="en-US" sz="1800" kern="0" dirty="0">
              <a:solidFill>
                <a:srgbClr val="00529F"/>
              </a:solidFill>
              <a:latin typeface="Calibri" pitchFamily="34" charset="0"/>
            </a:endParaRPr>
          </a:p>
          <a:p>
            <a:pPr marL="742950" lvl="1" indent="-285750" eaLnBrk="1" hangingPunct="1">
              <a:spcBef>
                <a:spcPct val="20000"/>
              </a:spcBef>
              <a:buFont typeface="Wingdings" panose="05000000000000000000" pitchFamily="2" charset="2"/>
              <a:buChar char="Ø"/>
              <a:defRPr/>
            </a:pPr>
            <a:r>
              <a:rPr lang="en-US" sz="2000" kern="0" dirty="0">
                <a:cs typeface="Arial" panose="020B0604020202020204" pitchFamily="34" charset="0"/>
              </a:rPr>
              <a:t>Cultivating and processing marijuana is water intensive.</a:t>
            </a:r>
          </a:p>
          <a:p>
            <a:pPr marL="742950" lvl="1" indent="-285750" eaLnBrk="1" hangingPunct="1">
              <a:spcBef>
                <a:spcPct val="20000"/>
              </a:spcBef>
              <a:buFont typeface="Wingdings" panose="05000000000000000000" pitchFamily="2" charset="2"/>
              <a:buChar char="Ø"/>
              <a:defRPr/>
            </a:pPr>
            <a:r>
              <a:rPr lang="en-US" sz="2000" kern="0" dirty="0">
                <a:cs typeface="Arial" panose="020B0604020202020204" pitchFamily="34" charset="0"/>
              </a:rPr>
              <a:t>A facility tapping into a public utility or municipal water line if among a concentration of such facilities could be a material issue in terms of quantity used.</a:t>
            </a:r>
          </a:p>
          <a:p>
            <a:pPr lvl="1" eaLnBrk="1" hangingPunct="1">
              <a:spcBef>
                <a:spcPct val="20000"/>
              </a:spcBef>
              <a:defRPr/>
            </a:pPr>
            <a:r>
              <a:rPr lang="en-US" sz="2000" kern="0" dirty="0">
                <a:cs typeface="Arial" panose="020B0604020202020204" pitchFamily="34" charset="0"/>
              </a:rPr>
              <a:t>For purposes of producing high marijuana yields influent water may be scrutinized for:</a:t>
            </a:r>
          </a:p>
          <a:p>
            <a:pPr marL="742950" lvl="1" indent="-285750" eaLnBrk="1" hangingPunct="1">
              <a:spcBef>
                <a:spcPct val="20000"/>
              </a:spcBef>
              <a:buFont typeface="Arial" panose="020B0604020202020204" pitchFamily="34" charset="0"/>
              <a:buChar char="•"/>
              <a:defRPr/>
            </a:pPr>
            <a:r>
              <a:rPr lang="en-US" sz="2000" kern="0" dirty="0">
                <a:cs typeface="Arial" panose="020B0604020202020204" pitchFamily="34" charset="0"/>
              </a:rPr>
              <a:t>Total soluble salt</a:t>
            </a:r>
          </a:p>
          <a:p>
            <a:pPr marL="742950" lvl="1" indent="-285750" eaLnBrk="1" hangingPunct="1">
              <a:spcBef>
                <a:spcPct val="20000"/>
              </a:spcBef>
              <a:buFont typeface="Arial" panose="020B0604020202020204" pitchFamily="34" charset="0"/>
              <a:buChar char="•"/>
              <a:defRPr/>
            </a:pPr>
            <a:r>
              <a:rPr lang="en-US" sz="2000" kern="0" dirty="0">
                <a:cs typeface="Arial" panose="020B0604020202020204" pitchFamily="34" charset="0"/>
              </a:rPr>
              <a:t>Proportion of sodium cations</a:t>
            </a:r>
          </a:p>
          <a:p>
            <a:pPr marL="742950" lvl="1" indent="-285750" eaLnBrk="1" hangingPunct="1">
              <a:spcBef>
                <a:spcPct val="20000"/>
              </a:spcBef>
              <a:buFont typeface="Arial" panose="020B0604020202020204" pitchFamily="34" charset="0"/>
              <a:buChar char="•"/>
              <a:defRPr/>
            </a:pPr>
            <a:r>
              <a:rPr lang="en-US" sz="2000" kern="0" dirty="0">
                <a:cs typeface="Arial" panose="020B0604020202020204" pitchFamily="34" charset="0"/>
              </a:rPr>
              <a:t>Excessive concentrations of elements that curves toxicity on ionic imbalance in plants </a:t>
            </a:r>
          </a:p>
          <a:p>
            <a:pPr marL="742950" lvl="1" indent="-285750" eaLnBrk="1" hangingPunct="1">
              <a:spcBef>
                <a:spcPct val="20000"/>
              </a:spcBef>
              <a:buFont typeface="Arial" panose="020B0604020202020204" pitchFamily="34" charset="0"/>
              <a:buChar char="•"/>
              <a:defRPr/>
            </a:pPr>
            <a:r>
              <a:rPr lang="en-US" sz="2000" kern="0" dirty="0">
                <a:cs typeface="Arial" panose="020B0604020202020204" pitchFamily="34" charset="0"/>
              </a:rPr>
              <a:t>Bicarbonate anion concentration as related to calcium plus magnesium cations</a:t>
            </a: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24</a:t>
            </a:fld>
            <a:endParaRPr lang="en-US" dirty="0"/>
          </a:p>
        </p:txBody>
      </p:sp>
    </p:spTree>
    <p:extLst>
      <p:ext uri="{BB962C8B-B14F-4D97-AF65-F5344CB8AC3E}">
        <p14:creationId xmlns:p14="http://schemas.microsoft.com/office/powerpoint/2010/main" val="323288848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Wastewater</a:t>
            </a:r>
          </a:p>
        </p:txBody>
      </p:sp>
      <p:sp>
        <p:nvSpPr>
          <p:cNvPr id="6" name="Rectangle 16"/>
          <p:cNvSpPr txBox="1">
            <a:spLocks noChangeArrowheads="1"/>
          </p:cNvSpPr>
          <p:nvPr/>
        </p:nvSpPr>
        <p:spPr bwMode="auto">
          <a:xfrm>
            <a:off x="822960" y="1447800"/>
            <a:ext cx="68580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lvl="2" eaLnBrk="1" hangingPunct="1">
              <a:spcBef>
                <a:spcPct val="20000"/>
              </a:spcBef>
              <a:tabLst>
                <a:tab pos="1485900" algn="l"/>
              </a:tabLst>
              <a:defRPr/>
            </a:pPr>
            <a:r>
              <a:rPr lang="en-US" sz="2000" kern="0" dirty="0">
                <a:latin typeface="+mn-lt"/>
              </a:rPr>
              <a:t>Wastewater utilities  will need to evaluate cultivating/infusion facilities’ wastewater streams.</a:t>
            </a:r>
          </a:p>
          <a:p>
            <a:pPr marL="0" lvl="2" eaLnBrk="1" hangingPunct="1">
              <a:spcBef>
                <a:spcPct val="20000"/>
              </a:spcBef>
              <a:tabLst>
                <a:tab pos="1485900" algn="l"/>
              </a:tabLst>
              <a:defRPr/>
            </a:pPr>
            <a:endParaRPr lang="en-US" sz="2000" kern="0" dirty="0">
              <a:latin typeface="+mn-lt"/>
            </a:endParaRPr>
          </a:p>
          <a:p>
            <a:pPr marL="742950" lvl="1" indent="-285750" eaLnBrk="1" hangingPunct="1">
              <a:spcBef>
                <a:spcPct val="20000"/>
              </a:spcBef>
              <a:buFont typeface="Wingdings" panose="05000000000000000000" pitchFamily="2" charset="2"/>
              <a:buChar char="Ø"/>
              <a:defRPr/>
            </a:pPr>
            <a:r>
              <a:rPr lang="en-US" sz="2000" kern="0" dirty="0">
                <a:latin typeface="+mn-lt"/>
              </a:rPr>
              <a:t>Scrutinize pollutant concentration</a:t>
            </a:r>
          </a:p>
          <a:p>
            <a:pPr marL="1200150" lvl="2" indent="-285750" eaLnBrk="1" hangingPunct="1">
              <a:spcBef>
                <a:spcPct val="20000"/>
              </a:spcBef>
              <a:buFont typeface="Wingdings" panose="05000000000000000000" pitchFamily="2" charset="2"/>
              <a:buChar char="§"/>
              <a:defRPr/>
            </a:pPr>
            <a:r>
              <a:rPr lang="en-US" sz="2000" kern="0" dirty="0">
                <a:latin typeface="+mn-lt"/>
              </a:rPr>
              <a:t>Nutrient issues (Phosphates and Nitrates) </a:t>
            </a:r>
          </a:p>
          <a:p>
            <a:pPr marL="1200150" lvl="2" indent="-285750" eaLnBrk="1" hangingPunct="1">
              <a:spcBef>
                <a:spcPct val="20000"/>
              </a:spcBef>
              <a:buFont typeface="Wingdings" panose="05000000000000000000" pitchFamily="2" charset="2"/>
              <a:buChar char="§"/>
              <a:defRPr/>
            </a:pPr>
            <a:r>
              <a:rPr lang="en-US" sz="2000" kern="0" dirty="0">
                <a:latin typeface="+mn-lt"/>
              </a:rPr>
              <a:t>Biocides interfere with treatment</a:t>
            </a:r>
          </a:p>
          <a:p>
            <a:pPr marL="742950" lvl="1" indent="-285750" eaLnBrk="1" hangingPunct="1">
              <a:spcBef>
                <a:spcPct val="20000"/>
              </a:spcBef>
              <a:buFont typeface="Wingdings" panose="05000000000000000000" pitchFamily="2" charset="2"/>
              <a:buChar char="Ø"/>
              <a:defRPr/>
            </a:pPr>
            <a:r>
              <a:rPr lang="en-US" sz="2000" kern="0" dirty="0">
                <a:latin typeface="+mn-lt"/>
              </a:rPr>
              <a:t>Facility practices to address potential wastewater issues</a:t>
            </a:r>
          </a:p>
          <a:p>
            <a:pPr marL="1200150" lvl="2" indent="-285750" eaLnBrk="1" hangingPunct="1">
              <a:spcBef>
                <a:spcPct val="20000"/>
              </a:spcBef>
              <a:buFont typeface="Wingdings" panose="05000000000000000000" pitchFamily="2" charset="2"/>
              <a:buChar char="§"/>
              <a:defRPr/>
            </a:pPr>
            <a:r>
              <a:rPr lang="en-US" sz="2000" kern="0" dirty="0">
                <a:latin typeface="+mn-lt"/>
              </a:rPr>
              <a:t>Available agronomy practices to reduce pollution</a:t>
            </a:r>
          </a:p>
          <a:p>
            <a:pPr marL="1200150" lvl="2" indent="-285750" eaLnBrk="1" hangingPunct="1">
              <a:spcBef>
                <a:spcPct val="20000"/>
              </a:spcBef>
              <a:buFont typeface="Wingdings" panose="05000000000000000000" pitchFamily="2" charset="2"/>
              <a:buChar char="§"/>
              <a:defRPr/>
            </a:pPr>
            <a:r>
              <a:rPr lang="en-US" sz="2000" kern="0" dirty="0">
                <a:latin typeface="+mn-lt"/>
              </a:rPr>
              <a:t>Minimize/use best practices for reducing solvent usage for processing plant material</a:t>
            </a:r>
          </a:p>
          <a:p>
            <a:pPr marL="1200150" lvl="2" indent="-285750" eaLnBrk="1" hangingPunct="1">
              <a:spcBef>
                <a:spcPct val="20000"/>
              </a:spcBef>
              <a:buFont typeface="Wingdings" panose="05000000000000000000" pitchFamily="2" charset="2"/>
              <a:buChar char="§"/>
              <a:defRPr/>
            </a:pPr>
            <a:r>
              <a:rPr lang="en-US" sz="2000" kern="0" dirty="0">
                <a:latin typeface="+mn-lt"/>
              </a:rPr>
              <a:t>Recirculating hydroponic system</a:t>
            </a:r>
          </a:p>
          <a:p>
            <a:pPr marL="1200150" lvl="2" indent="-285750" eaLnBrk="1" hangingPunct="1">
              <a:spcBef>
                <a:spcPct val="20000"/>
              </a:spcBef>
              <a:buFont typeface="Wingdings" panose="05000000000000000000" pitchFamily="2" charset="2"/>
              <a:buChar char="§"/>
              <a:defRPr/>
            </a:pPr>
            <a:r>
              <a:rPr lang="en-US" sz="2000" kern="0" dirty="0">
                <a:latin typeface="+mn-lt"/>
              </a:rPr>
              <a:t>Address/sewer entry points in cultivation rooms</a:t>
            </a:r>
          </a:p>
          <a:p>
            <a:pPr marL="742950" lvl="1" indent="-285750" eaLnBrk="1" hangingPunct="1">
              <a:spcBef>
                <a:spcPct val="20000"/>
              </a:spcBef>
              <a:buFont typeface="Wingdings" panose="05000000000000000000" pitchFamily="2" charset="2"/>
              <a:buChar char="Ø"/>
              <a:defRPr/>
            </a:pPr>
            <a:endParaRPr lang="en-US" sz="2000" kern="0" dirty="0">
              <a:solidFill>
                <a:srgbClr val="00529F"/>
              </a:solidFill>
              <a:latin typeface="Calibri" pitchFamily="34" charset="0"/>
            </a:endParaRPr>
          </a:p>
          <a:p>
            <a:pPr lvl="1" algn="ctr"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244871258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Wastewater (cont.)</a:t>
            </a:r>
          </a:p>
        </p:txBody>
      </p:sp>
      <p:sp>
        <p:nvSpPr>
          <p:cNvPr id="6" name="Rectangle 16"/>
          <p:cNvSpPr txBox="1">
            <a:spLocks noChangeArrowheads="1"/>
          </p:cNvSpPr>
          <p:nvPr/>
        </p:nvSpPr>
        <p:spPr bwMode="auto">
          <a:xfrm>
            <a:off x="822960" y="1447800"/>
            <a:ext cx="68580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lvl="2" eaLnBrk="1" hangingPunct="1">
              <a:spcBef>
                <a:spcPct val="20000"/>
              </a:spcBef>
              <a:tabLst>
                <a:tab pos="1485900" algn="l"/>
              </a:tabLst>
              <a:defRPr/>
            </a:pPr>
            <a:endParaRPr lang="en-US" sz="2000" kern="0" dirty="0">
              <a:latin typeface="+mn-lt"/>
            </a:endParaRPr>
          </a:p>
          <a:p>
            <a:pPr marL="0" lvl="2" eaLnBrk="1" hangingPunct="1">
              <a:spcBef>
                <a:spcPct val="20000"/>
              </a:spcBef>
              <a:tabLst>
                <a:tab pos="1485900" algn="l"/>
              </a:tabLst>
              <a:defRPr/>
            </a:pPr>
            <a:endParaRPr lang="en-US" sz="2000" kern="0" dirty="0">
              <a:latin typeface="+mn-lt"/>
            </a:endParaRPr>
          </a:p>
          <a:p>
            <a:pPr marL="0" lvl="2" eaLnBrk="1" hangingPunct="1">
              <a:spcBef>
                <a:spcPct val="20000"/>
              </a:spcBef>
              <a:tabLst>
                <a:tab pos="1485900" algn="l"/>
              </a:tabLst>
              <a:defRPr/>
            </a:pPr>
            <a:r>
              <a:rPr lang="en-US" sz="2000" kern="0" dirty="0">
                <a:latin typeface="+mn-lt"/>
              </a:rPr>
              <a:t>Infusion/Extraction/Production</a:t>
            </a:r>
          </a:p>
          <a:p>
            <a:pPr marL="0" lvl="2" eaLnBrk="1" hangingPunct="1">
              <a:spcBef>
                <a:spcPct val="20000"/>
              </a:spcBef>
              <a:tabLst>
                <a:tab pos="1485900" algn="l"/>
              </a:tabLst>
              <a:defRPr/>
            </a:pPr>
            <a:endParaRPr lang="en-US" sz="2000" kern="0" dirty="0">
              <a:latin typeface="+mn-lt"/>
            </a:endParaRPr>
          </a:p>
          <a:p>
            <a:pPr marL="742950" lvl="1" indent="-285750" eaLnBrk="1" hangingPunct="1">
              <a:spcBef>
                <a:spcPct val="20000"/>
              </a:spcBef>
              <a:buFont typeface="Wingdings" panose="05000000000000000000" pitchFamily="2" charset="2"/>
              <a:buChar char="Ø"/>
              <a:defRPr/>
            </a:pPr>
            <a:r>
              <a:rPr lang="en-US" sz="2000" kern="0" dirty="0">
                <a:latin typeface="+mn-lt"/>
              </a:rPr>
              <a:t>Relevant pollutants?</a:t>
            </a:r>
          </a:p>
          <a:p>
            <a:pPr marL="742950" lvl="1" indent="-285750" eaLnBrk="1" hangingPunct="1">
              <a:spcBef>
                <a:spcPct val="20000"/>
              </a:spcBef>
              <a:buFont typeface="Wingdings" panose="05000000000000000000" pitchFamily="2" charset="2"/>
              <a:buChar char="Ø"/>
              <a:defRPr/>
            </a:pPr>
            <a:r>
              <a:rPr lang="en-US" sz="2000" kern="0" dirty="0">
                <a:latin typeface="+mn-lt"/>
              </a:rPr>
              <a:t>Prevent gaseous solvents like carbon dioxide, propane or butane discharging into sewer system wastewater</a:t>
            </a:r>
          </a:p>
          <a:p>
            <a:pPr marL="742950" lvl="1" indent="-285750" eaLnBrk="1" hangingPunct="1">
              <a:spcBef>
                <a:spcPct val="20000"/>
              </a:spcBef>
              <a:buFont typeface="Wingdings" panose="05000000000000000000" pitchFamily="2" charset="2"/>
              <a:buChar char="Ø"/>
              <a:defRPr/>
            </a:pPr>
            <a:r>
              <a:rPr lang="en-US" sz="2000" kern="0" dirty="0">
                <a:latin typeface="+mn-lt"/>
              </a:rPr>
              <a:t>Solvents such as hexane, etc., maybe flammable </a:t>
            </a:r>
          </a:p>
          <a:p>
            <a:pPr marL="742950" lvl="1" indent="-285750" eaLnBrk="1" hangingPunct="1">
              <a:spcBef>
                <a:spcPct val="20000"/>
              </a:spcBef>
              <a:buFont typeface="Wingdings" panose="05000000000000000000" pitchFamily="2" charset="2"/>
              <a:buChar char="Ø"/>
              <a:defRPr/>
            </a:pPr>
            <a:r>
              <a:rPr lang="en-US" sz="2000" kern="0" dirty="0">
                <a:latin typeface="+mn-lt"/>
              </a:rPr>
              <a:t>Fats, oils, and grease from edible production</a:t>
            </a:r>
          </a:p>
          <a:p>
            <a:pPr marL="742950" lvl="1" indent="-285750" eaLnBrk="1" hangingPunct="1">
              <a:spcBef>
                <a:spcPct val="20000"/>
              </a:spcBef>
              <a:buFont typeface="Wingdings" panose="05000000000000000000" pitchFamily="2" charset="2"/>
              <a:buChar char="Ø"/>
              <a:defRPr/>
            </a:pPr>
            <a:r>
              <a:rPr lang="en-US" sz="2000" kern="0" dirty="0">
                <a:latin typeface="+mn-lt"/>
              </a:rPr>
              <a:t>High concentration or improper use of cleaning agents</a:t>
            </a:r>
          </a:p>
          <a:p>
            <a:pPr marL="742950" lvl="1" indent="-285750" eaLnBrk="1" hangingPunct="1">
              <a:spcBef>
                <a:spcPct val="20000"/>
              </a:spcBef>
              <a:buFont typeface="Wingdings" panose="05000000000000000000" pitchFamily="2" charset="2"/>
              <a:buChar char="Ø"/>
              <a:defRPr/>
            </a:pPr>
            <a:endParaRPr lang="en-US" sz="2000" kern="0" dirty="0">
              <a:solidFill>
                <a:srgbClr val="00529F"/>
              </a:solidFill>
              <a:latin typeface="Calibri" pitchFamily="34" charset="0"/>
            </a:endParaRPr>
          </a:p>
          <a:p>
            <a:pPr lvl="1" algn="ctr"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302177926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685800" y="2286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defPPr>
              <a:defRPr lang="en-US"/>
            </a:defPPr>
            <a:lvl1pPr algn="ctr" eaLnBrk="1" hangingPunct="1">
              <a:defRPr sz="3600" b="1" kern="0">
                <a:solidFill>
                  <a:srgbClr val="FFFFFF"/>
                </a:solidFill>
                <a:ea typeface="ＭＳ Ｐゴシック"/>
                <a:cs typeface="Arial" panose="020B0604020202020204" pitchFamily="34" charset="0"/>
              </a:defRPr>
            </a:lvl1pPr>
          </a:lstStyle>
          <a:p>
            <a:r>
              <a:rPr lang="en-US" sz="4400" dirty="0">
                <a:latin typeface="Calibri" pitchFamily="34" charset="0"/>
              </a:rPr>
              <a:t>Air</a:t>
            </a:r>
          </a:p>
        </p:txBody>
      </p:sp>
      <p:sp>
        <p:nvSpPr>
          <p:cNvPr id="6" name="Rectangle 16"/>
          <p:cNvSpPr txBox="1">
            <a:spLocks noChangeArrowheads="1"/>
          </p:cNvSpPr>
          <p:nvPr/>
        </p:nvSpPr>
        <p:spPr bwMode="auto">
          <a:xfrm>
            <a:off x="685800" y="1371600"/>
            <a:ext cx="6858000" cy="5181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lvl="2" eaLnBrk="1" hangingPunct="1">
              <a:spcBef>
                <a:spcPct val="20000"/>
              </a:spcBef>
              <a:tabLst>
                <a:tab pos="1485900" algn="l"/>
              </a:tabLst>
              <a:defRPr/>
            </a:pPr>
            <a:endParaRPr lang="en-US" sz="1800" kern="0" dirty="0">
              <a:solidFill>
                <a:srgbClr val="00529F"/>
              </a:solidFill>
              <a:latin typeface="Calibri" pitchFamily="34" charset="0"/>
            </a:endParaRPr>
          </a:p>
          <a:p>
            <a:pPr lvl="1" eaLnBrk="1" hangingPunct="1">
              <a:spcBef>
                <a:spcPct val="20000"/>
              </a:spcBef>
              <a:defRPr/>
            </a:pPr>
            <a:r>
              <a:rPr lang="en-US" sz="2000" kern="0" dirty="0">
                <a:solidFill>
                  <a:srgbClr val="00529F"/>
                </a:solidFill>
                <a:latin typeface="+mn-lt"/>
              </a:rPr>
              <a:t>		</a:t>
            </a:r>
          </a:p>
          <a:p>
            <a:pPr marL="285750" lvl="0" indent="-285750">
              <a:buFont typeface="Wingdings" panose="05000000000000000000" pitchFamily="2" charset="2"/>
              <a:buChar char="Ø"/>
            </a:pPr>
            <a:r>
              <a:rPr lang="en-US" sz="2000" kern="0" dirty="0">
                <a:latin typeface="+mn-lt"/>
              </a:rPr>
              <a:t>Odors (release of VOCs) from cultivation/processing (odor control plans are required such as carbon filtration, etc.)</a:t>
            </a:r>
          </a:p>
          <a:p>
            <a:pPr lvl="0"/>
            <a:r>
              <a:rPr lang="en-US" sz="2000" kern="0" dirty="0">
                <a:latin typeface="+mn-lt"/>
              </a:rPr>
              <a:t> </a:t>
            </a:r>
          </a:p>
          <a:p>
            <a:pPr marL="285750" lvl="0" indent="-285750">
              <a:buFont typeface="Wingdings" panose="05000000000000000000" pitchFamily="2" charset="2"/>
              <a:buChar char="Ø"/>
            </a:pPr>
            <a:r>
              <a:rPr lang="en-US" sz="2000" kern="0" dirty="0">
                <a:latin typeface="+mn-lt"/>
              </a:rPr>
              <a:t>Emission of volatile organic compounds associated with extractions and infusions</a:t>
            </a:r>
          </a:p>
          <a:p>
            <a:pPr lvl="0"/>
            <a:endParaRPr lang="en-US" sz="2000" kern="0" dirty="0">
              <a:latin typeface="+mn-lt"/>
            </a:endParaRPr>
          </a:p>
          <a:p>
            <a:pPr marL="285750" lvl="0" indent="-285750">
              <a:buFont typeface="Wingdings" panose="05000000000000000000" pitchFamily="2" charset="2"/>
              <a:buChar char="Ø"/>
            </a:pPr>
            <a:r>
              <a:rPr lang="en-US" sz="2000" kern="0" dirty="0">
                <a:latin typeface="+mn-lt"/>
              </a:rPr>
              <a:t>Fermentation to produce C02 to accelerate plant growth (creating CO, nitrogenoxides, PM, S02 and VOCs)</a:t>
            </a:r>
          </a:p>
          <a:p>
            <a:pPr lvl="0"/>
            <a:endParaRPr lang="en-US" sz="2000" kern="0" dirty="0">
              <a:latin typeface="+mn-lt"/>
            </a:endParaRPr>
          </a:p>
          <a:p>
            <a:pPr marL="285750" lvl="0" indent="-285750">
              <a:buFont typeface="Wingdings" panose="05000000000000000000" pitchFamily="2" charset="2"/>
              <a:buChar char="Ø"/>
            </a:pPr>
            <a:r>
              <a:rPr lang="en-US" sz="2000" kern="0" dirty="0">
                <a:latin typeface="+mn-lt"/>
              </a:rPr>
              <a:t>Natural Gas Fired Boilers/Emergency generators</a:t>
            </a:r>
          </a:p>
          <a:p>
            <a:pPr marL="285750" lvl="0" indent="-285750">
              <a:buFont typeface="Wingdings" panose="05000000000000000000" pitchFamily="2" charset="2"/>
              <a:buChar char="Ø"/>
            </a:pPr>
            <a:endParaRPr lang="en-US" sz="1800" kern="0" dirty="0">
              <a:solidFill>
                <a:srgbClr val="00529F"/>
              </a:solidFill>
              <a:latin typeface="Calibri" pitchFamily="34" charset="0"/>
            </a:endParaRPr>
          </a:p>
          <a:p>
            <a:pPr lvl="1" eaLnBrk="1" hangingPunct="1">
              <a:spcBef>
                <a:spcPct val="20000"/>
              </a:spcBef>
              <a:defRPr/>
            </a:pPr>
            <a:r>
              <a:rPr lang="en-US" sz="1800" kern="0" dirty="0">
                <a:solidFill>
                  <a:srgbClr val="00529F"/>
                </a:solidFill>
              </a:rPr>
              <a:t>			</a:t>
            </a:r>
          </a:p>
          <a:p>
            <a:pPr lvl="1" eaLnBrk="1" hangingPunct="1">
              <a:spcBef>
                <a:spcPct val="20000"/>
              </a:spcBef>
              <a:defRPr/>
            </a:pP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315999543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1" algn="ctr" eaLnBrk="1" hangingPunct="1">
              <a:spcBef>
                <a:spcPct val="20000"/>
              </a:spcBef>
              <a:tabLst>
                <a:tab pos="1485900" algn="l"/>
              </a:tabLst>
              <a:defRPr/>
            </a:pPr>
            <a:r>
              <a:rPr lang="en-US" sz="3200" kern="0" dirty="0">
                <a:solidFill>
                  <a:schemeClr val="bg1"/>
                </a:solidFill>
              </a:rPr>
              <a:t>Service/Disposal Agreements</a:t>
            </a: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lvl="1" indent="-285750" eaLnBrk="1" hangingPunct="1">
              <a:spcBef>
                <a:spcPct val="20000"/>
              </a:spcBef>
              <a:buFont typeface="Arial" panose="020B0604020202020204" pitchFamily="34" charset="0"/>
              <a:buChar char="•"/>
              <a:tabLst>
                <a:tab pos="1485900" algn="l"/>
              </a:tabLst>
              <a:defRPr/>
            </a:pPr>
            <a:r>
              <a:rPr lang="en-US" sz="2000" kern="0" dirty="0"/>
              <a:t>Potential liability for improper disposal of medical marijuana wastes</a:t>
            </a:r>
          </a:p>
          <a:p>
            <a:pPr marL="742950" lvl="1" indent="-285750" eaLnBrk="1" hangingPunct="1">
              <a:spcBef>
                <a:spcPct val="20000"/>
              </a:spcBef>
              <a:buFont typeface="Arial" panose="020B0604020202020204" pitchFamily="34" charset="0"/>
              <a:buChar char="•"/>
              <a:tabLst>
                <a:tab pos="1485900" algn="l"/>
              </a:tabLst>
              <a:defRPr/>
            </a:pPr>
            <a:r>
              <a:rPr lang="en-US" sz="2000" kern="0" dirty="0"/>
              <a:t>Allocate liability in service agreements</a:t>
            </a:r>
          </a:p>
          <a:p>
            <a:pPr marL="742950" lvl="1" indent="-285750" eaLnBrk="1" hangingPunct="1">
              <a:spcBef>
                <a:spcPct val="20000"/>
              </a:spcBef>
              <a:buFont typeface="Arial" panose="020B0604020202020204" pitchFamily="34" charset="0"/>
              <a:buChar char="•"/>
              <a:tabLst>
                <a:tab pos="1485900" algn="l"/>
              </a:tabLst>
              <a:defRPr/>
            </a:pPr>
            <a:r>
              <a:rPr lang="en-US" sz="2000" kern="0" dirty="0"/>
              <a:t>Generator warrant/certification waste meets definition of </a:t>
            </a:r>
            <a:r>
              <a:rPr lang="en-US" sz="2000" u="sng" kern="0" dirty="0"/>
              <a:t>unusable</a:t>
            </a:r>
          </a:p>
          <a:p>
            <a:pPr marL="742950" lvl="1" indent="-285750" eaLnBrk="1" hangingPunct="1">
              <a:spcBef>
                <a:spcPct val="20000"/>
              </a:spcBef>
              <a:buFont typeface="Arial" panose="020B0604020202020204" pitchFamily="34" charset="0"/>
              <a:buChar char="•"/>
              <a:tabLst>
                <a:tab pos="1485900" algn="l"/>
              </a:tabLst>
              <a:defRPr/>
            </a:pPr>
            <a:r>
              <a:rPr lang="en-US" sz="2000" kern="0" dirty="0"/>
              <a:t>Use of waste profile</a:t>
            </a:r>
          </a:p>
          <a:p>
            <a:pPr marL="742950" lvl="1" indent="-285750" eaLnBrk="1" hangingPunct="1">
              <a:spcBef>
                <a:spcPct val="20000"/>
              </a:spcBef>
              <a:buFont typeface="Arial" panose="020B0604020202020204" pitchFamily="34" charset="0"/>
              <a:buChar char="•"/>
              <a:tabLst>
                <a:tab pos="1485900" algn="l"/>
              </a:tabLst>
              <a:defRPr/>
            </a:pPr>
            <a:r>
              <a:rPr lang="en-US" sz="2000" kern="0" dirty="0"/>
              <a:t>Provisions for indemnity, rejection, expense for sending back, etc.</a:t>
            </a:r>
          </a:p>
          <a:p>
            <a:pPr marL="742950" lvl="1" indent="-285750" eaLnBrk="1" hangingPunct="1">
              <a:spcBef>
                <a:spcPct val="20000"/>
              </a:spcBef>
              <a:buFont typeface="Arial" panose="020B0604020202020204" pitchFamily="34" charset="0"/>
              <a:buChar char="•"/>
              <a:tabLst>
                <a:tab pos="1485900" algn="l"/>
              </a:tabLst>
              <a:defRPr/>
            </a:pPr>
            <a:endParaRPr lang="en-US" sz="2000" kern="0" dirty="0"/>
          </a:p>
          <a:p>
            <a:pPr lvl="1" eaLnBrk="1" hangingPunct="1">
              <a:spcBef>
                <a:spcPct val="20000"/>
              </a:spcBef>
              <a:tabLst>
                <a:tab pos="1485900" algn="l"/>
              </a:tabLst>
              <a:defRPr/>
            </a:pPr>
            <a:r>
              <a:rPr lang="en-US" sz="2000" kern="0" dirty="0"/>
              <a:t>Note:  Landfills operating procedures may consider need for immediate burial, etc., to prevent scavenging.</a:t>
            </a:r>
          </a:p>
          <a:p>
            <a:pPr lvl="1" eaLnBrk="1" hangingPunct="1">
              <a:spcBef>
                <a:spcPct val="20000"/>
              </a:spcBef>
              <a:tabLst>
                <a:tab pos="1485900" algn="l"/>
              </a:tabLst>
              <a:defRPr/>
            </a:pPr>
            <a:endParaRPr lang="en-US" sz="1800" kern="0" dirty="0">
              <a:solidFill>
                <a:srgbClr val="00529F"/>
              </a:solidFill>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28</a:t>
            </a:fld>
            <a:endParaRPr lang="en-US" sz="900" dirty="0"/>
          </a:p>
        </p:txBody>
      </p:sp>
    </p:spTree>
    <p:extLst>
      <p:ext uri="{BB962C8B-B14F-4D97-AF65-F5344CB8AC3E}">
        <p14:creationId xmlns:p14="http://schemas.microsoft.com/office/powerpoint/2010/main" val="45263063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800" b="1" kern="0" dirty="0">
                <a:solidFill>
                  <a:schemeClr val="bg1"/>
                </a:solidFill>
                <a:ea typeface="+mj-ea"/>
                <a:cs typeface="Arial" panose="020B0604020202020204" pitchFamily="34" charset="0"/>
              </a:rPr>
              <a:t>Potentially Applicable Environmental/Safety Regulatory Requirements </a:t>
            </a:r>
            <a:r>
              <a:rPr lang="en-US" sz="1800" b="1" u="sng" kern="0" dirty="0">
                <a:solidFill>
                  <a:schemeClr val="bg1"/>
                </a:solidFill>
                <a:ea typeface="+mj-ea"/>
                <a:cs typeface="Arial" panose="020B0604020202020204" pitchFamily="34" charset="0"/>
              </a:rPr>
              <a:t>Not</a:t>
            </a:r>
            <a:r>
              <a:rPr lang="en-US" sz="1800" b="1" kern="0" dirty="0">
                <a:solidFill>
                  <a:schemeClr val="bg1"/>
                </a:solidFill>
                <a:ea typeface="+mj-ea"/>
                <a:cs typeface="Arial" panose="020B0604020202020204" pitchFamily="34" charset="0"/>
              </a:rPr>
              <a:t> Specific to Marijuana (but may affect these facilities and wastes they generate)</a:t>
            </a:r>
            <a:endParaRPr kumimoji="0" lang="en-US" sz="1800" b="1" i="0"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marR="0" lvl="0" indent="-571500" algn="just" defTabSz="914400" rtl="0" eaLnBrk="1" fontAlgn="base" latinLnBrk="0" hangingPunct="1">
              <a:lnSpc>
                <a:spcPct val="100000"/>
              </a:lnSpc>
              <a:spcBef>
                <a:spcPct val="20000"/>
              </a:spcBef>
              <a:spcAft>
                <a:spcPct val="0"/>
              </a:spcAft>
              <a:buClrTx/>
              <a:buSzTx/>
              <a:buAutoNum type="arabicPeriod"/>
              <a:tabLst>
                <a:tab pos="457200" algn="l"/>
              </a:tabLst>
              <a:defRPr/>
            </a:pPr>
            <a:r>
              <a:rPr lang="en-US" sz="1800" kern="0" noProof="0" dirty="0">
                <a:latin typeface="+mn-lt"/>
                <a:ea typeface="+mn-ea"/>
              </a:rPr>
              <a:t>Pesticides/Fungicides/Insecticides/Herbicides Restrictions</a:t>
            </a:r>
          </a:p>
          <a:p>
            <a:pPr marL="685800" lvl="1" algn="just" eaLnBrk="1" hangingPunct="1">
              <a:spcBef>
                <a:spcPct val="20000"/>
              </a:spcBef>
              <a:tabLst>
                <a:tab pos="457200" algn="l"/>
                <a:tab pos="800100" algn="l"/>
                <a:tab pos="1143000" algn="l"/>
              </a:tabLst>
              <a:defRPr/>
            </a:pPr>
            <a:r>
              <a:rPr lang="en-US" sz="1800" kern="0" dirty="0">
                <a:latin typeface="+mn-lt"/>
                <a:ea typeface="+mn-ea"/>
              </a:rPr>
              <a:t>	a.  Utilized in various stages of cultivation and processing	b.	Labeling/use restrictions/requirements</a:t>
            </a:r>
          </a:p>
          <a:p>
            <a:pPr marL="685800" lvl="1" indent="-457200" algn="just" eaLnBrk="1" hangingPunct="1">
              <a:spcBef>
                <a:spcPct val="20000"/>
              </a:spcBef>
              <a:tabLst>
                <a:tab pos="457200" algn="l"/>
                <a:tab pos="800100" algn="l"/>
                <a:tab pos="1143000" algn="l"/>
                <a:tab pos="1371600" algn="l"/>
              </a:tabLst>
              <a:defRPr/>
            </a:pPr>
            <a:r>
              <a:rPr lang="en-US" sz="1800" kern="0" dirty="0">
                <a:latin typeface="+mn-lt"/>
                <a:ea typeface="+mn-ea"/>
              </a:rPr>
              <a:t>				i.  Federal Insecticide Fungicide Rodenticide Act 				(“FIFRA”)</a:t>
            </a:r>
          </a:p>
          <a:p>
            <a:pPr marL="685800" lvl="1" indent="-457200" algn="just" eaLnBrk="1" hangingPunct="1">
              <a:spcBef>
                <a:spcPct val="20000"/>
              </a:spcBef>
              <a:tabLst>
                <a:tab pos="457200" algn="l"/>
                <a:tab pos="800100" algn="l"/>
                <a:tab pos="1143000" algn="l"/>
                <a:tab pos="1371600" algn="l"/>
              </a:tabLst>
              <a:defRPr/>
            </a:pPr>
            <a:r>
              <a:rPr lang="en-US" sz="1800" kern="0" dirty="0">
                <a:latin typeface="+mn-lt"/>
                <a:ea typeface="+mn-ea"/>
              </a:rPr>
              <a:t>				ii.	States Implementing/Enforcing FIFRA regulations</a:t>
            </a:r>
          </a:p>
          <a:p>
            <a:pPr marL="685800" lvl="1" indent="-457200" algn="just" eaLnBrk="1" hangingPunct="1">
              <a:spcBef>
                <a:spcPct val="20000"/>
              </a:spcBef>
              <a:tabLst>
                <a:tab pos="457200" algn="l"/>
                <a:tab pos="800100" algn="l"/>
                <a:tab pos="1143000" algn="l"/>
                <a:tab pos="1371600" algn="l"/>
              </a:tabLst>
              <a:defRPr/>
            </a:pPr>
            <a:endParaRPr lang="en-US" sz="1800" kern="0" dirty="0">
              <a:latin typeface="+mn-lt"/>
              <a:ea typeface="+mn-ea"/>
            </a:endParaRPr>
          </a:p>
          <a:p>
            <a:pPr marL="800100" lvl="1" indent="-571500" algn="just" eaLnBrk="1" hangingPunct="1">
              <a:spcBef>
                <a:spcPct val="20000"/>
              </a:spcBef>
              <a:buAutoNum type="arabicPeriod" startAt="2"/>
              <a:tabLst>
                <a:tab pos="457200" algn="l"/>
                <a:tab pos="800100" algn="l"/>
                <a:tab pos="1143000" algn="l"/>
                <a:tab pos="1371600" algn="l"/>
              </a:tabLst>
              <a:defRPr/>
            </a:pPr>
            <a:r>
              <a:rPr lang="en-US" sz="1800" kern="0" dirty="0">
                <a:latin typeface="+mn-lt"/>
                <a:ea typeface="+mn-ea"/>
              </a:rPr>
              <a:t>State Air Requirements</a:t>
            </a:r>
          </a:p>
          <a:p>
            <a:pPr marL="228600" lvl="1" algn="just" eaLnBrk="1" hangingPunct="1">
              <a:spcBef>
                <a:spcPct val="20000"/>
              </a:spcBef>
              <a:tabLst>
                <a:tab pos="457200" algn="l"/>
                <a:tab pos="800100" algn="l"/>
                <a:tab pos="1143000" algn="l"/>
                <a:tab pos="1371600" algn="l"/>
              </a:tabLst>
              <a:defRPr/>
            </a:pPr>
            <a:r>
              <a:rPr lang="en-US" sz="1800" kern="0" dirty="0">
                <a:latin typeface="+mn-lt"/>
                <a:ea typeface="+mn-ea"/>
              </a:rPr>
              <a:t>		a.	Permitting</a:t>
            </a:r>
          </a:p>
          <a:p>
            <a:pPr marL="228600" lvl="1" algn="just" eaLnBrk="1" hangingPunct="1">
              <a:spcBef>
                <a:spcPct val="20000"/>
              </a:spcBef>
              <a:tabLst>
                <a:tab pos="457200" algn="l"/>
                <a:tab pos="800100" algn="l"/>
                <a:tab pos="1143000" algn="l"/>
                <a:tab pos="1371600" algn="l"/>
              </a:tabLst>
              <a:defRPr/>
            </a:pPr>
            <a:r>
              <a:rPr lang="en-US" sz="1800" kern="0" noProof="0" dirty="0">
                <a:latin typeface="+mn-lt"/>
                <a:ea typeface="+mn-ea"/>
              </a:rPr>
              <a:t>			i.  Potential Emission Sources</a:t>
            </a:r>
          </a:p>
          <a:p>
            <a:pPr marL="228600" lvl="1" algn="just" eaLnBrk="1" hangingPunct="1">
              <a:spcBef>
                <a:spcPct val="20000"/>
              </a:spcBef>
              <a:tabLst>
                <a:tab pos="457200" algn="l"/>
                <a:tab pos="800100" algn="l"/>
                <a:tab pos="1143000" algn="l"/>
                <a:tab pos="1371600" algn="l"/>
              </a:tabLst>
              <a:defRPr/>
            </a:pPr>
            <a:r>
              <a:rPr lang="en-US" sz="1800" kern="0" dirty="0">
                <a:latin typeface="+mn-lt"/>
                <a:ea typeface="+mn-ea"/>
              </a:rPr>
              <a:t>				A.  Boilers/Generators/Heating Units</a:t>
            </a:r>
          </a:p>
          <a:p>
            <a:pPr marL="228600" lvl="1" algn="just" eaLnBrk="1" hangingPunct="1">
              <a:spcBef>
                <a:spcPct val="20000"/>
              </a:spcBef>
              <a:tabLst>
                <a:tab pos="457200" algn="l"/>
                <a:tab pos="800100" algn="l"/>
                <a:tab pos="1143000" algn="l"/>
                <a:tab pos="1371600" algn="l"/>
              </a:tabLst>
              <a:defRPr/>
            </a:pPr>
            <a:r>
              <a:rPr lang="en-US" sz="1800" kern="0" noProof="0" dirty="0">
                <a:latin typeface="+mn-lt"/>
                <a:ea typeface="+mn-ea"/>
              </a:rPr>
              <a:t>				B.	Processing/Use of Solvents for Extraction 						(volatile organic compounds)</a:t>
            </a:r>
          </a:p>
          <a:p>
            <a:pPr marL="228600" lvl="1" algn="just" eaLnBrk="1" hangingPunct="1">
              <a:spcBef>
                <a:spcPct val="20000"/>
              </a:spcBef>
              <a:tabLst>
                <a:tab pos="457200" algn="l"/>
                <a:tab pos="800100" algn="l"/>
                <a:tab pos="1143000" algn="l"/>
                <a:tab pos="1371600" algn="l"/>
              </a:tabLst>
              <a:defRPr/>
            </a:pPr>
            <a:r>
              <a:rPr lang="en-US" sz="1800" kern="0" dirty="0">
                <a:latin typeface="+mn-lt"/>
                <a:ea typeface="+mn-ea"/>
              </a:rPr>
              <a:t>		b.	Odor Issues</a:t>
            </a:r>
            <a:r>
              <a:rPr lang="en-US" sz="1800" kern="0" noProof="0" dirty="0">
                <a:latin typeface="+mn-lt"/>
                <a:ea typeface="+mn-ea"/>
              </a:rPr>
              <a:t>	</a:t>
            </a:r>
            <a:r>
              <a:rPr lang="en-US" sz="1800" kern="0" dirty="0">
                <a:solidFill>
                  <a:srgbClr val="00529F"/>
                </a:solidFill>
                <a:latin typeface="+mn-lt"/>
                <a:ea typeface="+mn-ea"/>
              </a:rPr>
              <a:t>		</a:t>
            </a: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29</a:t>
            </a:fld>
            <a:endParaRPr lang="en-US" sz="900" dirty="0"/>
          </a:p>
        </p:txBody>
      </p:sp>
    </p:spTree>
    <p:extLst>
      <p:ext uri="{BB962C8B-B14F-4D97-AF65-F5344CB8AC3E}">
        <p14:creationId xmlns:p14="http://schemas.microsoft.com/office/powerpoint/2010/main" val="13803616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lang="en-US" sz="2800" kern="0" dirty="0">
                <a:latin typeface="+mn-lt"/>
                <a:ea typeface="+mn-ea"/>
              </a:rPr>
              <a:t>Arkansas Environmental Energy and Water Log Blog</a:t>
            </a:r>
            <a:endParaRPr kumimoji="0" lang="en-US" sz="2800" b="0" u="none" strike="noStrike" kern="0" cap="none" spc="0" normalizeH="0" baseline="0" noProof="0" dirty="0">
              <a:ln>
                <a:noFill/>
              </a:ln>
              <a:effectLst/>
              <a:uLnTx/>
              <a:uFillTx/>
              <a:latin typeface="+mn-lt"/>
              <a:ea typeface="+mn-ea"/>
            </a:endParaRPr>
          </a:p>
          <a:p>
            <a:pPr marL="342900" lvl="0" indent="-342900" eaLnBrk="1" hangingPunct="1">
              <a:spcBef>
                <a:spcPct val="20000"/>
              </a:spcBef>
              <a:buFontTx/>
              <a:buChar char="•"/>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lang="en-US" sz="1400" kern="0" dirty="0">
              <a:solidFill>
                <a:srgbClr val="00529F"/>
              </a:solidFill>
              <a:latin typeface="+mn-lt"/>
              <a:ea typeface="+mn-ea"/>
            </a:endParaRPr>
          </a:p>
          <a:p>
            <a:pPr lvl="0" eaLnBrk="1" hangingPunct="1">
              <a:spcBef>
                <a:spcPct val="20000"/>
              </a:spcBef>
              <a:defRPr/>
            </a:pPr>
            <a:endParaRPr lang="en-US" sz="1400" kern="0" dirty="0">
              <a:solidFill>
                <a:srgbClr val="00529F"/>
              </a:solidFill>
              <a:latin typeface="+mn-lt"/>
              <a:ea typeface="+mn-ea"/>
            </a:endParaRPr>
          </a:p>
          <a:p>
            <a:pPr lvl="0" algn="ctr" eaLnBrk="1" hangingPunct="1">
              <a:spcBef>
                <a:spcPct val="20000"/>
              </a:spcBef>
              <a:defRPr/>
            </a:pPr>
            <a:r>
              <a:rPr lang="en-US" sz="2800" kern="0" dirty="0">
                <a:latin typeface="+mn-lt"/>
                <a:ea typeface="+mn-ea"/>
              </a:rPr>
              <a:t>http://www.mitchellwilliamslaw.com/blog</a:t>
            </a:r>
          </a:p>
          <a:p>
            <a:pPr lvl="0" algn="ctr" eaLnBrk="1" hangingPunct="1">
              <a:spcBef>
                <a:spcPct val="20000"/>
              </a:spcBef>
              <a:defRPr/>
            </a:pPr>
            <a:endParaRPr lang="en-US" sz="2800" kern="0" dirty="0">
              <a:latin typeface="+mn-lt"/>
              <a:ea typeface="+mn-ea"/>
            </a:endParaRPr>
          </a:p>
          <a:p>
            <a:pPr lvl="0" algn="ctr" eaLnBrk="1" hangingPunct="1">
              <a:spcBef>
                <a:spcPct val="20000"/>
              </a:spcBef>
              <a:defRPr/>
            </a:pPr>
            <a:r>
              <a:rPr lang="en-US" sz="2000" kern="0" dirty="0">
                <a:latin typeface="+mn-lt"/>
                <a:ea typeface="+mn-ea"/>
              </a:rPr>
              <a:t>Three combined posts every business day addressing federal/Arkansas legislation, regulation, administrative/judicial decisions and personnel transitions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lgn="just" eaLnBrk="1" hangingPunct="1">
              <a:spcBef>
                <a:spcPct val="20000"/>
              </a:spcBef>
              <a:tabLst>
                <a:tab pos="457200" algn="l"/>
              </a:tabLst>
              <a:defRPr/>
            </a:pPr>
            <a:r>
              <a:rPr lang="en-US" sz="2000" kern="0" dirty="0"/>
              <a:t>3.	Solid Waste Management Requirements</a:t>
            </a:r>
          </a:p>
          <a:p>
            <a:pPr marL="1485900" lvl="2" indent="-342900" algn="just" eaLnBrk="1" hangingPunct="1">
              <a:spcBef>
                <a:spcPct val="20000"/>
              </a:spcBef>
              <a:buFont typeface="+mj-lt"/>
              <a:buAutoNum type="alphaLcPeriod"/>
              <a:tabLst>
                <a:tab pos="457200" algn="l"/>
                <a:tab pos="800100" algn="l"/>
                <a:tab pos="914400" algn="l"/>
              </a:tabLst>
              <a:defRPr/>
            </a:pPr>
            <a:r>
              <a:rPr lang="en-US" sz="2000" kern="0" dirty="0"/>
              <a:t>Restrictions on availability of composting for marijuana-related solid waste such as vegetative material and used plant growth soil</a:t>
            </a:r>
          </a:p>
          <a:p>
            <a:pPr marL="1485900" lvl="2" indent="-342900" algn="just" eaLnBrk="1" hangingPunct="1">
              <a:spcBef>
                <a:spcPct val="20000"/>
              </a:spcBef>
              <a:buFont typeface="+mj-lt"/>
              <a:buAutoNum type="alphaLcPeriod"/>
              <a:tabLst>
                <a:tab pos="457200" algn="l"/>
                <a:tab pos="800100" algn="l"/>
                <a:tab pos="914400" algn="l"/>
              </a:tabLst>
              <a:defRPr/>
            </a:pPr>
            <a:r>
              <a:rPr lang="en-US" sz="2000" kern="0" dirty="0"/>
              <a:t>Restrictions on availability of landfills, transfer facilities, or transport for marijuana-related waste	</a:t>
            </a:r>
          </a:p>
          <a:p>
            <a:pPr marL="228600" lvl="0" algn="just" eaLnBrk="1" hangingPunct="1">
              <a:spcBef>
                <a:spcPct val="20000"/>
              </a:spcBef>
              <a:tabLst>
                <a:tab pos="457200" algn="l"/>
                <a:tab pos="800100" algn="l"/>
              </a:tabLst>
              <a:defRPr/>
            </a:pPr>
            <a:endParaRPr lang="en-US" sz="2000" kern="0" dirty="0"/>
          </a:p>
          <a:p>
            <a:pPr marL="914400" lvl="1" indent="-457200" algn="just" eaLnBrk="1" hangingPunct="1">
              <a:spcBef>
                <a:spcPct val="20000"/>
              </a:spcBef>
              <a:buAutoNum type="arabicPeriod" startAt="4"/>
              <a:tabLst>
                <a:tab pos="457200" algn="l"/>
                <a:tab pos="800100" algn="l"/>
              </a:tabLst>
              <a:defRPr/>
            </a:pPr>
            <a:r>
              <a:rPr lang="en-US" sz="2000" kern="0" dirty="0"/>
              <a:t>Hazardous Waste Management Requirements</a:t>
            </a:r>
          </a:p>
          <a:p>
            <a:pPr marL="1485900" lvl="0" indent="-342900" algn="just" eaLnBrk="1" hangingPunct="1">
              <a:spcBef>
                <a:spcPct val="20000"/>
              </a:spcBef>
              <a:buFont typeface="+mj-lt"/>
              <a:buAutoNum type="alphaLcPeriod"/>
              <a:tabLst>
                <a:tab pos="457200" algn="l"/>
                <a:tab pos="571500" algn="l"/>
                <a:tab pos="800100" algn="l"/>
              </a:tabLst>
              <a:defRPr/>
            </a:pPr>
            <a:r>
              <a:rPr lang="en-US" sz="2000" kern="0" dirty="0"/>
              <a:t>Marijuana processing and cultivation activities can generate hazardous wastes (discarded solvents, chemicals, etc.) triggering Resource Conservation and Recovery Act (“RCRA”) Subtitle C (or state equivalent) requirements</a:t>
            </a: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30</a:t>
            </a:fld>
            <a:endParaRPr lang="en-US" sz="900" dirty="0"/>
          </a:p>
        </p:txBody>
      </p:sp>
    </p:spTree>
    <p:extLst>
      <p:ext uri="{BB962C8B-B14F-4D97-AF65-F5344CB8AC3E}">
        <p14:creationId xmlns:p14="http://schemas.microsoft.com/office/powerpoint/2010/main" val="344898309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810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4400" lvl="1" indent="-457200" eaLnBrk="1" hangingPunct="1">
              <a:spcBef>
                <a:spcPct val="20000"/>
              </a:spcBef>
              <a:buAutoNum type="arabicPeriod" startAt="5"/>
              <a:tabLst>
                <a:tab pos="457200" algn="l"/>
              </a:tabLst>
              <a:defRPr/>
            </a:pPr>
            <a:r>
              <a:rPr lang="en-US" sz="1600" kern="0" dirty="0"/>
              <a:t>State Wastewater Requirements</a:t>
            </a:r>
          </a:p>
          <a:p>
            <a:pPr marL="1257300" lvl="1" indent="-342900" eaLnBrk="1" hangingPunct="1">
              <a:spcBef>
                <a:spcPct val="20000"/>
              </a:spcBef>
              <a:buFont typeface="+mj-lt"/>
              <a:buAutoNum type="alphaLcPeriod"/>
              <a:defRPr/>
            </a:pPr>
            <a:r>
              <a:rPr lang="en-US" sz="1600" kern="0" dirty="0"/>
              <a:t>Clean Water Act/National Pollution Discharge Elimination System permits for direct discharges from cultivation/processing structures into waterbodies</a:t>
            </a:r>
          </a:p>
          <a:p>
            <a:pPr marL="1257300" lvl="1" indent="-342900" eaLnBrk="1" hangingPunct="1">
              <a:spcBef>
                <a:spcPct val="20000"/>
              </a:spcBef>
              <a:buFont typeface="+mj-lt"/>
              <a:buAutoNum type="alphaLcPeriod"/>
              <a:defRPr/>
            </a:pPr>
            <a:r>
              <a:rPr lang="en-US" sz="1600" kern="0" dirty="0"/>
              <a:t>Clean Water Act/Pretreatment Requirements imposed on cultivation/processing structures discharging into municipal wastewater treatment plants</a:t>
            </a:r>
          </a:p>
          <a:p>
            <a:pPr marL="914400" lvl="1" indent="-342900" eaLnBrk="1" hangingPunct="1">
              <a:spcBef>
                <a:spcPct val="20000"/>
              </a:spcBef>
              <a:buAutoNum type="arabicPeriod" startAt="6"/>
              <a:defRPr/>
            </a:pPr>
            <a:r>
              <a:rPr lang="en-US" sz="1600" kern="0" dirty="0"/>
              <a:t>Fire Codes</a:t>
            </a:r>
          </a:p>
          <a:p>
            <a:pPr marL="1257300" lvl="1" indent="-342900" eaLnBrk="1" hangingPunct="1">
              <a:spcBef>
                <a:spcPct val="20000"/>
              </a:spcBef>
              <a:buFont typeface="+mj-lt"/>
              <a:buAutoNum type="alphaLcPeriod"/>
              <a:tabLst>
                <a:tab pos="1257300" algn="l"/>
              </a:tabLst>
              <a:defRPr/>
            </a:pPr>
            <a:r>
              <a:rPr lang="en-US" sz="1600" kern="0" dirty="0"/>
              <a:t>National Fire Protection Association</a:t>
            </a:r>
          </a:p>
          <a:p>
            <a:pPr marL="1657350" lvl="1" indent="-400050" eaLnBrk="1" hangingPunct="1">
              <a:spcBef>
                <a:spcPct val="20000"/>
              </a:spcBef>
              <a:buAutoNum type="romanLcPeriod"/>
              <a:tabLst>
                <a:tab pos="1485900" algn="l"/>
              </a:tabLst>
              <a:defRPr/>
            </a:pPr>
            <a:r>
              <a:rPr lang="en-US" sz="1600" kern="0" dirty="0"/>
              <a:t>National Fire Protection Association (“NFPA”) task group developing specific Chapter for cultivation/processing facilities</a:t>
            </a:r>
          </a:p>
          <a:p>
            <a:pPr marL="1657350" lvl="1" indent="-400050" eaLnBrk="1" hangingPunct="1">
              <a:spcBef>
                <a:spcPct val="20000"/>
              </a:spcBef>
              <a:buAutoNum type="romanLcPeriod"/>
              <a:tabLst>
                <a:tab pos="1485900" algn="l"/>
              </a:tabLst>
              <a:defRPr/>
            </a:pPr>
            <a:r>
              <a:rPr lang="en-US" sz="1600" kern="0" dirty="0"/>
              <a:t>NFPA draft report issued in Fall 2016 titled “Marijuana, Growing, Processing and Extraction Facilities”</a:t>
            </a:r>
          </a:p>
          <a:p>
            <a:pPr marL="1657350" lvl="1" indent="-400050" eaLnBrk="1" hangingPunct="1">
              <a:spcBef>
                <a:spcPct val="20000"/>
              </a:spcBef>
              <a:buAutoNum type="romanLcPeriod"/>
              <a:tabLst>
                <a:tab pos="1485900" algn="l"/>
              </a:tabLst>
              <a:defRPr/>
            </a:pPr>
            <a:r>
              <a:rPr lang="en-US" sz="1600" kern="0" dirty="0"/>
              <a:t>NFPA 58 (Liquefied petroleum gas)</a:t>
            </a:r>
          </a:p>
          <a:p>
            <a:pPr marL="914400" lvl="1" eaLnBrk="1" hangingPunct="1">
              <a:spcBef>
                <a:spcPct val="20000"/>
              </a:spcBef>
              <a:tabLst>
                <a:tab pos="1485900" algn="l"/>
              </a:tabLst>
              <a:defRPr/>
            </a:pPr>
            <a:r>
              <a:rPr lang="en-US" sz="1600" kern="0" dirty="0"/>
              <a:t>b.   Local/State Fire Codes</a:t>
            </a:r>
          </a:p>
          <a:p>
            <a:pPr marL="1257300" lvl="1" eaLnBrk="1" hangingPunct="1">
              <a:spcBef>
                <a:spcPct val="20000"/>
              </a:spcBef>
              <a:tabLst>
                <a:tab pos="1485900" algn="l"/>
              </a:tabLst>
              <a:defRPr/>
            </a:pPr>
            <a:endParaRPr lang="en-US" sz="1800" kern="0" dirty="0">
              <a:solidFill>
                <a:srgbClr val="00529F"/>
              </a:solidFill>
            </a:endParaRPr>
          </a:p>
          <a:p>
            <a:pPr marL="914400" lvl="1" eaLnBrk="1" hangingPunct="1">
              <a:spcBef>
                <a:spcPct val="20000"/>
              </a:spcBef>
              <a:tabLst>
                <a:tab pos="1203325" algn="l"/>
              </a:tabLst>
              <a:defRPr/>
            </a:pPr>
            <a:r>
              <a:rPr lang="en-US" sz="1800" kern="0" dirty="0">
                <a:solidFill>
                  <a:srgbClr val="00529F"/>
                </a:solidFill>
              </a:rPr>
              <a:t>		</a:t>
            </a:r>
          </a:p>
          <a:p>
            <a:pPr lvl="1" eaLnBrk="1" hangingPunct="1">
              <a:spcBef>
                <a:spcPct val="20000"/>
              </a:spcBef>
              <a:defRPr/>
            </a:pPr>
            <a:r>
              <a:rPr lang="en-US" sz="1800" kern="0" dirty="0">
                <a:solidFill>
                  <a:srgbClr val="00529F"/>
                </a:solidFill>
              </a:rPr>
              <a:t>			</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31</a:t>
            </a:fld>
            <a:endParaRPr lang="en-US" sz="900" dirty="0"/>
          </a:p>
        </p:txBody>
      </p:sp>
    </p:spTree>
    <p:extLst>
      <p:ext uri="{BB962C8B-B14F-4D97-AF65-F5344CB8AC3E}">
        <p14:creationId xmlns:p14="http://schemas.microsoft.com/office/powerpoint/2010/main" val="244840709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3810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1057589" y="1712407"/>
            <a:ext cx="7391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257300" lvl="1" eaLnBrk="1" hangingPunct="1">
              <a:spcBef>
                <a:spcPct val="20000"/>
              </a:spcBef>
              <a:tabLst>
                <a:tab pos="1485900" algn="l"/>
              </a:tabLst>
              <a:defRPr/>
            </a:pPr>
            <a:endParaRPr lang="en-US" sz="1800" kern="0" dirty="0">
              <a:solidFill>
                <a:srgbClr val="00529F"/>
              </a:solidFill>
            </a:endParaRPr>
          </a:p>
          <a:p>
            <a:pPr marL="914400" lvl="1" algn="ctr" eaLnBrk="1" hangingPunct="1">
              <a:spcBef>
                <a:spcPct val="20000"/>
              </a:spcBef>
              <a:tabLst>
                <a:tab pos="1203325" algn="l"/>
              </a:tabLst>
              <a:defRPr/>
            </a:pPr>
            <a:r>
              <a:rPr lang="en-US" sz="1800" kern="0" dirty="0">
                <a:solidFill>
                  <a:srgbClr val="00529F"/>
                </a:solidFill>
              </a:rPr>
              <a:t>		</a:t>
            </a:r>
          </a:p>
          <a:p>
            <a:pPr marL="0" lvl="1" eaLnBrk="1" hangingPunct="1">
              <a:spcBef>
                <a:spcPct val="20000"/>
              </a:spcBef>
              <a:defRPr/>
            </a:pPr>
            <a:r>
              <a:rPr lang="en-US" sz="1800" kern="0" dirty="0">
                <a:solidFill>
                  <a:srgbClr val="00529F"/>
                </a:solidFill>
              </a:rPr>
              <a:t>                  </a:t>
            </a:r>
            <a:r>
              <a:rPr lang="en-US" sz="2800" kern="0" dirty="0"/>
              <a:t>Key Issues Affecting Employers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z="900" smtClean="0"/>
              <a:pPr>
                <a:defRPr/>
              </a:pPr>
              <a:t>32</a:t>
            </a:fld>
            <a:endParaRPr lang="en-US" sz="900" dirty="0"/>
          </a:p>
        </p:txBody>
      </p:sp>
    </p:spTree>
    <p:extLst>
      <p:ext uri="{BB962C8B-B14F-4D97-AF65-F5344CB8AC3E}">
        <p14:creationId xmlns:p14="http://schemas.microsoft.com/office/powerpoint/2010/main" val="311541358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a:solidFill>
                  <a:schemeClr val="bg1"/>
                </a:solidFill>
                <a:latin typeface="HelveticaNeueLT Com 25 UltLt" pitchFamily="34" charset="0"/>
                <a:ea typeface="+mj-ea"/>
                <a:cs typeface="+mj-cs"/>
              </a:rPr>
              <a:t>Arkansas Amendment Details</a:t>
            </a:r>
            <a:br>
              <a:rPr lang="en-US" sz="3600" b="1" kern="0">
                <a:solidFill>
                  <a:schemeClr val="bg1"/>
                </a:solidFill>
                <a:latin typeface="HelveticaNeueLT Com 25 UltLt" pitchFamily="34" charset="0"/>
                <a:ea typeface="+mj-ea"/>
                <a:cs typeface="+mj-cs"/>
              </a:rPr>
            </a:br>
            <a:r>
              <a:rPr lang="en-US" sz="3600" b="1" kern="0">
                <a:solidFill>
                  <a:schemeClr val="bg1"/>
                </a:solidFill>
                <a:latin typeface="HelveticaNeueLT Com 25 UltLt" pitchFamily="34" charset="0"/>
                <a:ea typeface="+mj-ea"/>
                <a:cs typeface="+mj-cs"/>
              </a:rPr>
              <a:t>Qualifying Medical Condition</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a:ln>
                <a:noFill/>
              </a:ln>
              <a:solidFill>
                <a:srgbClr val="00529F"/>
              </a:solidFill>
              <a:effectLst/>
              <a:uLnTx/>
              <a:uFillTx/>
              <a:latin typeface="+mn-lt"/>
              <a:ea typeface="+mn-ea"/>
              <a:cs typeface="+mn-cs"/>
            </a:endParaRPr>
          </a:p>
        </p:txBody>
      </p:sp>
      <p:sp>
        <p:nvSpPr>
          <p:cNvPr id="8" name="Content Placeholder 7"/>
          <p:cNvSpPr>
            <a:spLocks noGrp="1"/>
          </p:cNvSpPr>
          <p:nvPr>
            <p:ph sz="half" idx="1"/>
          </p:nvPr>
        </p:nvSpPr>
        <p:spPr>
          <a:xfrm>
            <a:off x="685800" y="1607820"/>
            <a:ext cx="3810000" cy="3649980"/>
          </a:xfrm>
        </p:spPr>
        <p:txBody>
          <a:bodyPr/>
          <a:lstStyle/>
          <a:p>
            <a:r>
              <a:rPr lang="en-US" sz="2400" dirty="0"/>
              <a:t>Cancer		</a:t>
            </a:r>
          </a:p>
          <a:p>
            <a:r>
              <a:rPr lang="en-US" sz="2400" dirty="0"/>
              <a:t>Glaucoma</a:t>
            </a:r>
          </a:p>
          <a:p>
            <a:r>
              <a:rPr lang="en-US" sz="2400" dirty="0"/>
              <a:t>HIV/AIDS</a:t>
            </a:r>
          </a:p>
          <a:p>
            <a:r>
              <a:rPr lang="en-US" sz="2400" dirty="0"/>
              <a:t>Hepatitis C</a:t>
            </a:r>
          </a:p>
          <a:p>
            <a:r>
              <a:rPr lang="en-US" sz="2400" dirty="0"/>
              <a:t>ALS</a:t>
            </a:r>
          </a:p>
          <a:p>
            <a:r>
              <a:rPr lang="en-US" sz="2400" dirty="0"/>
              <a:t>Severe Arthritis</a:t>
            </a:r>
          </a:p>
          <a:p>
            <a:endParaRPr lang="en-US" dirty="0"/>
          </a:p>
        </p:txBody>
      </p:sp>
      <p:sp>
        <p:nvSpPr>
          <p:cNvPr id="9" name="Content Placeholder 8"/>
          <p:cNvSpPr>
            <a:spLocks noGrp="1"/>
          </p:cNvSpPr>
          <p:nvPr>
            <p:ph sz="half" idx="2"/>
          </p:nvPr>
        </p:nvSpPr>
        <p:spPr>
          <a:xfrm>
            <a:off x="4648200" y="1607820"/>
            <a:ext cx="3810000" cy="4114800"/>
          </a:xfrm>
        </p:spPr>
        <p:txBody>
          <a:bodyPr/>
          <a:lstStyle/>
          <a:p>
            <a:r>
              <a:rPr lang="en-US" sz="2400" dirty="0"/>
              <a:t>Crohn’s Disease</a:t>
            </a:r>
          </a:p>
          <a:p>
            <a:r>
              <a:rPr lang="en-US" sz="2400" dirty="0"/>
              <a:t>Ulcerative Colitis</a:t>
            </a:r>
          </a:p>
          <a:p>
            <a:r>
              <a:rPr lang="en-US" sz="2400" dirty="0"/>
              <a:t>PTSD</a:t>
            </a:r>
          </a:p>
          <a:p>
            <a:r>
              <a:rPr lang="en-US" sz="2400" dirty="0"/>
              <a:t>Tourette’s Syndrome</a:t>
            </a:r>
          </a:p>
          <a:p>
            <a:r>
              <a:rPr lang="en-US" sz="2400" dirty="0"/>
              <a:t>Fibromyalgia</a:t>
            </a:r>
          </a:p>
          <a:p>
            <a:r>
              <a:rPr lang="en-US" sz="2400" dirty="0"/>
              <a:t>Alzheimer’s Disease</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33</a:t>
            </a:fld>
            <a:endParaRPr lang="en-US"/>
          </a:p>
        </p:txBody>
      </p:sp>
    </p:spTree>
    <p:extLst>
      <p:ext uri="{BB962C8B-B14F-4D97-AF65-F5344CB8AC3E}">
        <p14:creationId xmlns:p14="http://schemas.microsoft.com/office/powerpoint/2010/main" val="126993213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a:solidFill>
                  <a:schemeClr val="bg1"/>
                </a:solidFill>
                <a:ea typeface="+mj-ea"/>
                <a:cs typeface="Arial" pitchFamily="34" charset="0"/>
              </a:rPr>
              <a:t>Arkansas Amendment Details </a:t>
            </a:r>
            <a:br>
              <a:rPr lang="en-US" sz="3200" b="1" kern="0">
                <a:solidFill>
                  <a:schemeClr val="bg1"/>
                </a:solidFill>
                <a:ea typeface="+mj-ea"/>
                <a:cs typeface="Arial" pitchFamily="34" charset="0"/>
              </a:rPr>
            </a:br>
            <a:r>
              <a:rPr lang="en-US" sz="3200" b="1" kern="0">
                <a:solidFill>
                  <a:schemeClr val="bg1"/>
                </a:solidFill>
                <a:ea typeface="+mj-ea"/>
                <a:cs typeface="Arial" pitchFamily="34" charset="0"/>
              </a:rPr>
              <a:t>Qualifying Medical Condition (cont.)</a:t>
            </a:r>
            <a:endParaRPr kumimoji="0" lang="en-US" sz="3200" b="1" i="0" u="none" strike="noStrike" kern="0" cap="none" spc="0" normalizeH="0" baseline="0" noProof="0">
              <a:ln>
                <a:noFill/>
              </a:ln>
              <a:solidFill>
                <a:schemeClr val="bg1"/>
              </a:solidFill>
              <a:effectLst/>
              <a:uLnTx/>
              <a:uFillTx/>
              <a:ea typeface="+mj-ea"/>
              <a:cs typeface="Arial"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kern="0" dirty="0">
              <a:latin typeface="+mn-lt"/>
              <a:ea typeface="+mn-ea"/>
            </a:endParaRPr>
          </a:p>
          <a:p>
            <a:pPr lvl="0" eaLnBrk="1" hangingPunct="1">
              <a:spcBef>
                <a:spcPct val="20000"/>
              </a:spcBef>
              <a:defRPr/>
            </a:pPr>
            <a:r>
              <a:rPr lang="en-US" sz="2000" kern="0" dirty="0">
                <a:latin typeface="+mn-lt"/>
                <a:ea typeface="+mn-ea"/>
              </a:rPr>
              <a:t>Also includes chronic or debilitating diseases</a:t>
            </a:r>
          </a:p>
          <a:p>
            <a:pPr lvl="0" eaLnBrk="1" hangingPunct="1">
              <a:spcBef>
                <a:spcPct val="20000"/>
              </a:spcBef>
              <a:defRPr/>
            </a:pPr>
            <a:r>
              <a:rPr lang="en-US" sz="2000" kern="0" dirty="0">
                <a:latin typeface="+mn-lt"/>
                <a:ea typeface="+mn-ea"/>
              </a:rPr>
              <a:t>with enumerated severe symptoms including:</a:t>
            </a:r>
          </a:p>
          <a:p>
            <a:pPr lvl="0" eaLnBrk="1" hangingPunct="1">
              <a:spcBef>
                <a:spcPct val="20000"/>
              </a:spcBef>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Intractable Pain</a:t>
            </a: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Severe Nausea</a:t>
            </a: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Severe Muscle Spasms</a:t>
            </a: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Seizures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34</a:t>
            </a:fld>
            <a:endParaRPr lang="en-US"/>
          </a:p>
        </p:txBody>
      </p:sp>
    </p:spTree>
    <p:extLst>
      <p:ext uri="{BB962C8B-B14F-4D97-AF65-F5344CB8AC3E}">
        <p14:creationId xmlns:p14="http://schemas.microsoft.com/office/powerpoint/2010/main" val="273051986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a:solidFill>
                  <a:schemeClr val="bg1"/>
                </a:solidFill>
                <a:latin typeface="HelveticaNeueLT Com 25 UltLt" pitchFamily="34" charset="0"/>
                <a:ea typeface="+mj-ea"/>
                <a:cs typeface="+mj-cs"/>
              </a:rPr>
              <a:t>Next Steps</a:t>
            </a: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If a physician provides a written certification of a qualifying condition, the qualifying patient can use the certification to obtain a registry identification card from the Arkansas Department of Health</a:t>
            </a:r>
          </a:p>
          <a:p>
            <a:pPr lvl="0" eaLnBrk="1" hangingPunct="1">
              <a:spcBef>
                <a:spcPct val="20000"/>
              </a:spcBef>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Once the Qualifying Patient Obtains a Registry Identification Card, he/she can purchase and possess up to 2.5 ounces of marijuana without threat of criminal prosecution or adverse state actions</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35</a:t>
            </a:fld>
            <a:endParaRPr lang="en-US"/>
          </a:p>
        </p:txBody>
      </p:sp>
    </p:spTree>
    <p:extLst>
      <p:ext uri="{BB962C8B-B14F-4D97-AF65-F5344CB8AC3E}">
        <p14:creationId xmlns:p14="http://schemas.microsoft.com/office/powerpoint/2010/main" val="221176973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a:solidFill>
                  <a:schemeClr val="bg1"/>
                </a:solidFill>
                <a:ea typeface="+mj-ea"/>
                <a:cs typeface="Arial" pitchFamily="34" charset="0"/>
              </a:rPr>
              <a:t>Arkansas Amendment</a:t>
            </a:r>
            <a:br>
              <a:rPr lang="en-US" sz="3200" b="1" kern="0">
                <a:solidFill>
                  <a:schemeClr val="bg1"/>
                </a:solidFill>
                <a:ea typeface="+mj-ea"/>
                <a:cs typeface="Arial" pitchFamily="34" charset="0"/>
              </a:rPr>
            </a:br>
            <a:r>
              <a:rPr lang="en-US" sz="3200" b="1" kern="0">
                <a:solidFill>
                  <a:schemeClr val="bg1"/>
                </a:solidFill>
                <a:ea typeface="+mj-ea"/>
                <a:cs typeface="Arial" pitchFamily="34" charset="0"/>
              </a:rPr>
              <a:t>Non-Discrimination Provision</a:t>
            </a:r>
            <a:endParaRPr kumimoji="0" lang="en-US" sz="3200" b="1" i="0" u="none" strike="noStrike" kern="0" cap="none" spc="0" normalizeH="0" baseline="0" noProof="0">
              <a:ln>
                <a:noFill/>
              </a:ln>
              <a:solidFill>
                <a:schemeClr val="bg1"/>
              </a:solidFill>
              <a:effectLst/>
              <a:uLnTx/>
              <a:uFillTx/>
              <a:ea typeface="+mj-ea"/>
              <a:cs typeface="Arial"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lang="en-US" sz="2000" kern="0" dirty="0">
              <a:latin typeface="+mn-lt"/>
              <a:ea typeface="+mn-ea"/>
            </a:endParaRPr>
          </a:p>
          <a:p>
            <a:pPr lvl="0" eaLnBrk="1" hangingPunct="1">
              <a:spcBef>
                <a:spcPct val="20000"/>
              </a:spcBef>
              <a:defRPr/>
            </a:pPr>
            <a:endParaRPr lang="en-US" sz="2000" kern="0" dirty="0">
              <a:latin typeface="+mn-lt"/>
              <a:ea typeface="+mn-ea"/>
            </a:endParaRPr>
          </a:p>
          <a:p>
            <a:pPr lvl="0" eaLnBrk="1" hangingPunct="1">
              <a:spcBef>
                <a:spcPct val="20000"/>
              </a:spcBef>
              <a:defRPr/>
            </a:pPr>
            <a:r>
              <a:rPr lang="en-US" sz="2000" kern="0" dirty="0">
                <a:latin typeface="+mn-lt"/>
                <a:ea typeface="+mn-ea"/>
              </a:rPr>
              <a:t>Some job applicants and employees may produce a medical marijuana registry ID card approved by the Arkansas Department of Health in response to a failed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36</a:t>
            </a:fld>
            <a:endParaRPr lang="en-US"/>
          </a:p>
        </p:txBody>
      </p:sp>
    </p:spTree>
    <p:extLst>
      <p:ext uri="{BB962C8B-B14F-4D97-AF65-F5344CB8AC3E}">
        <p14:creationId xmlns:p14="http://schemas.microsoft.com/office/powerpoint/2010/main" val="44693687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fr-FR" sz="3200" b="1" kern="0">
                <a:solidFill>
                  <a:schemeClr val="bg1"/>
                </a:solidFill>
                <a:ea typeface="+mj-ea"/>
                <a:cs typeface="Arial" pitchFamily="34" charset="0"/>
              </a:rPr>
              <a:t>Arkansas Amendment</a:t>
            </a:r>
            <a:br>
              <a:rPr lang="fr-FR" sz="3200" b="1" kern="0">
                <a:solidFill>
                  <a:schemeClr val="bg1"/>
                </a:solidFill>
                <a:ea typeface="+mj-ea"/>
                <a:cs typeface="Arial" pitchFamily="34" charset="0"/>
              </a:rPr>
            </a:br>
            <a:r>
              <a:rPr lang="fr-FR" sz="3200" b="1" kern="0">
                <a:solidFill>
                  <a:schemeClr val="bg1"/>
                </a:solidFill>
                <a:ea typeface="+mj-ea"/>
                <a:cs typeface="Arial" pitchFamily="34" charset="0"/>
              </a:rPr>
              <a:t>Non-Discrimination Provision (Cont.)</a:t>
            </a:r>
            <a:endParaRPr kumimoji="0" lang="en-US" sz="3200" b="1" i="0" u="none" strike="noStrike" kern="0" cap="none" spc="0" normalizeH="0" baseline="0" noProof="0">
              <a:ln>
                <a:noFill/>
              </a:ln>
              <a:solidFill>
                <a:schemeClr val="bg1"/>
              </a:solidFill>
              <a:effectLst/>
              <a:uLnTx/>
              <a:uFillTx/>
              <a:ea typeface="+mj-ea"/>
              <a:cs typeface="Arial"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Non-compliance with the Arkansas Medical Marijuana Amendment of 2016 (AMMA) can pose significant risks for an employer.  It includes a non-discrimination provision directed at employers.  The provision provides that:</a:t>
            </a:r>
          </a:p>
          <a:p>
            <a:pPr marL="342900" indent="-342900">
              <a:buFont typeface="Wingdings" panose="05000000000000000000" pitchFamily="2" charset="2"/>
              <a:buChar char="Ø"/>
            </a:pPr>
            <a:endParaRPr lang="en-US" sz="2000" dirty="0"/>
          </a:p>
          <a:p>
            <a:pPr marL="800100" lvl="1" indent="-342900">
              <a:buFont typeface="Courier New" panose="02070309020205020404" pitchFamily="49" charset="0"/>
              <a:buChar char="o"/>
            </a:pPr>
            <a:r>
              <a:rPr lang="en-US" sz="2000" dirty="0"/>
              <a:t>“An employer shall not discriminate against an applicant or employee in hiring, termination, or any term or condition of employment, or otherwise penalize an applicant or employee, based upon the applicant’s or employee’s past or present status as a qualifying patient or designated caregiver.”</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37</a:t>
            </a:fld>
            <a:endParaRPr lang="en-US"/>
          </a:p>
        </p:txBody>
      </p:sp>
    </p:spTree>
    <p:extLst>
      <p:ext uri="{BB962C8B-B14F-4D97-AF65-F5344CB8AC3E}">
        <p14:creationId xmlns:p14="http://schemas.microsoft.com/office/powerpoint/2010/main" val="54623636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a:solidFill>
                  <a:schemeClr val="bg1"/>
                </a:solidFill>
                <a:ea typeface="+mj-ea"/>
                <a:cs typeface="Arial" pitchFamily="34" charset="0"/>
              </a:rPr>
              <a:t>Arkansas Medical Marijuana Act Non-Discrimination Provision (Cont.)</a:t>
            </a:r>
            <a:endParaRPr kumimoji="0" lang="en-US" sz="2800" b="1" u="none" strike="noStrike" kern="0" cap="none" spc="0" normalizeH="0" baseline="0" noProof="0">
              <a:ln>
                <a:noFill/>
              </a:ln>
              <a:solidFill>
                <a:schemeClr val="bg1"/>
              </a:solidFill>
              <a:effectLst/>
              <a:uLnTx/>
              <a:uFillTx/>
              <a:ea typeface="+mj-ea"/>
              <a:cs typeface="Arial"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Arial" pitchFamily="34" charset="0"/>
              <a:buChar char="•"/>
              <a:defRPr/>
            </a:pPr>
            <a:r>
              <a:rPr lang="en-US" sz="2000" kern="0" dirty="0">
                <a:latin typeface="+mn-lt"/>
                <a:ea typeface="+mn-ea"/>
              </a:rPr>
              <a:t>Damages under the AMMA for an employment discrimination claim based on an applicant’s or employee’s past or present status as a qualifying patient or designated caregiver is capped in accordance with the statutory caps in the Arkansas Civil Rights Act.</a:t>
            </a:r>
          </a:p>
          <a:p>
            <a:pPr lvl="0" eaLnBrk="1" hangingPunct="1">
              <a:spcBef>
                <a:spcPct val="20000"/>
              </a:spcBef>
              <a:defRPr/>
            </a:pPr>
            <a:endParaRPr lang="en-US" sz="2000" kern="0" dirty="0">
              <a:latin typeface="+mn-lt"/>
              <a:ea typeface="+mn-ea"/>
            </a:endParaRPr>
          </a:p>
          <a:p>
            <a:pPr marL="342900" lvl="0" indent="-342900" eaLnBrk="1" hangingPunct="1">
              <a:spcBef>
                <a:spcPct val="20000"/>
              </a:spcBef>
              <a:buFont typeface="Arial" pitchFamily="34" charset="0"/>
              <a:buChar char="•"/>
              <a:defRPr/>
            </a:pPr>
            <a:r>
              <a:rPr lang="en-US" sz="2000" kern="0" dirty="0">
                <a:latin typeface="+mn-lt"/>
                <a:ea typeface="+mn-ea"/>
              </a:rPr>
              <a:t>Liability for back pay is limited to no more than two years prior to the filing of an action and the period within in which an applicant or employee can bring such an action is one year from when the alleged discrimination occurred.</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38</a:t>
            </a:fld>
            <a:endParaRPr lang="en-US"/>
          </a:p>
        </p:txBody>
      </p:sp>
    </p:spTree>
    <p:extLst>
      <p:ext uri="{BB962C8B-B14F-4D97-AF65-F5344CB8AC3E}">
        <p14:creationId xmlns:p14="http://schemas.microsoft.com/office/powerpoint/2010/main" val="370788851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a:solidFill>
                  <a:schemeClr val="bg1"/>
                </a:solidFill>
                <a:ea typeface="+mj-ea"/>
                <a:cs typeface="Arial" pitchFamily="34" charset="0"/>
              </a:rPr>
              <a:t>Arkansas Medical Marijuana Act Non-Discrimination Provision (Cont.)</a:t>
            </a:r>
            <a:endParaRPr kumimoji="0" lang="en-US" sz="3200" b="1" i="0" u="none" strike="noStrike" kern="0" cap="none" spc="0" normalizeH="0" baseline="0" noProof="0">
              <a:ln>
                <a:noFill/>
              </a:ln>
              <a:solidFill>
                <a:schemeClr val="bg1"/>
              </a:solidFill>
              <a:effectLst/>
              <a:uLnTx/>
              <a:uFillTx/>
              <a:ea typeface="+mj-ea"/>
              <a:cs typeface="Arial"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eaLnBrk="1" hangingPunct="1">
              <a:spcBef>
                <a:spcPct val="20000"/>
              </a:spcBef>
              <a:defRPr/>
            </a:pPr>
            <a:r>
              <a:rPr lang="en-US" sz="2000" kern="0" dirty="0">
                <a:latin typeface="+mn-lt"/>
                <a:ea typeface="+mn-ea"/>
              </a:rPr>
              <a:t>What if your employee has a registry card?</a:t>
            </a:r>
          </a:p>
          <a:p>
            <a:pPr lvl="0" eaLnBrk="1" hangingPunct="1">
              <a:spcBef>
                <a:spcPct val="20000"/>
              </a:spcBef>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Two straightforward conclusions:</a:t>
            </a:r>
          </a:p>
          <a:p>
            <a:pPr marL="800100" lvl="1" indent="-342900" eaLnBrk="1" hangingPunct="1">
              <a:spcBef>
                <a:spcPct val="20000"/>
              </a:spcBef>
              <a:buFont typeface="Courier New" panose="02070309020205020404" pitchFamily="49" charset="0"/>
              <a:buChar char="o"/>
              <a:defRPr/>
            </a:pPr>
            <a:r>
              <a:rPr lang="en-US" sz="2000" kern="0" dirty="0">
                <a:latin typeface="+mn-lt"/>
                <a:ea typeface="+mn-ea"/>
              </a:rPr>
              <a:t>There is no protected right either from the state or federal government to be under the influence in the workplace.</a:t>
            </a:r>
          </a:p>
          <a:p>
            <a:pPr marL="800100" lvl="1" indent="-342900" eaLnBrk="1" hangingPunct="1">
              <a:spcBef>
                <a:spcPct val="20000"/>
              </a:spcBef>
              <a:buFont typeface="Courier New" panose="02070309020205020404" pitchFamily="49" charset="0"/>
              <a:buChar char="o"/>
              <a:defRPr/>
            </a:pPr>
            <a:r>
              <a:rPr lang="en-US" sz="2000" kern="0" dirty="0">
                <a:latin typeface="+mn-lt"/>
                <a:ea typeface="+mn-ea"/>
              </a:rPr>
              <a:t>Off-duty consumption of marijuana without a registration card still illegal</a:t>
            </a:r>
          </a:p>
          <a:p>
            <a:pPr marL="800100" lvl="1" indent="-342900" eaLnBrk="1" hangingPunct="1">
              <a:spcBef>
                <a:spcPct val="20000"/>
              </a:spcBef>
              <a:buFont typeface="Courier New" panose="02070309020205020404" pitchFamily="49" charset="0"/>
              <a:buChar char="o"/>
              <a:defRPr/>
            </a:pPr>
            <a:r>
              <a:rPr lang="en-US" sz="2000" kern="0" dirty="0">
                <a:latin typeface="+mn-lt"/>
                <a:ea typeface="+mn-ea"/>
              </a:rPr>
              <a:t>Reasonable suspicion testing</a:t>
            </a:r>
          </a:p>
          <a:p>
            <a:pPr lvl="0" eaLnBrk="1" hangingPunct="1">
              <a:spcBef>
                <a:spcPct val="20000"/>
              </a:spcBef>
              <a:defRPr/>
            </a:pPr>
            <a:endParaRPr lang="en-US" sz="2000" kern="0" dirty="0">
              <a:latin typeface="+mn-lt"/>
              <a:ea typeface="+mn-ea"/>
            </a:endParaRPr>
          </a:p>
          <a:p>
            <a:pPr lvl="0" eaLnBrk="1" hangingPunct="1">
              <a:spcBef>
                <a:spcPct val="20000"/>
              </a:spcBef>
              <a:defRPr/>
            </a:pPr>
            <a:r>
              <a:rPr lang="en-US" sz="2000" kern="0" dirty="0">
                <a:latin typeface="+mn-lt"/>
                <a:ea typeface="+mn-ea"/>
              </a:rPr>
              <a:t>The rest of the questions are more difficult.</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39</a:t>
            </a:fld>
            <a:endParaRPr lang="en-US"/>
          </a:p>
        </p:txBody>
      </p:sp>
    </p:spTree>
    <p:extLst>
      <p:ext uri="{BB962C8B-B14F-4D97-AF65-F5344CB8AC3E}">
        <p14:creationId xmlns:p14="http://schemas.microsoft.com/office/powerpoint/2010/main" val="4671668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2800" b="1" i="0" u="none" strike="noStrike" kern="0" cap="none" spc="0" normalizeH="0" baseline="0" noProof="0" dirty="0">
                <a:ln>
                  <a:noFill/>
                </a:ln>
                <a:solidFill>
                  <a:schemeClr val="bg1"/>
                </a:solidFill>
                <a:effectLst/>
                <a:uLnTx/>
                <a:uFillTx/>
                <a:latin typeface="+mj-lt"/>
                <a:ea typeface="+mj-ea"/>
                <a:cs typeface="+mj-cs"/>
              </a:rPr>
              <a:t>Topics to be Addressed:</a:t>
            </a: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r>
              <a:rPr lang="en-US" sz="2000" kern="0" dirty="0">
                <a:latin typeface="+mn-lt"/>
                <a:ea typeface="+mn-ea"/>
              </a:rPr>
              <a:t>What does the Arkansas Medical Marijuana Amendment provide?</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How are the cultivation and processing facilities regulated from an environmental and safety </a:t>
            </a:r>
            <a:r>
              <a:rPr lang="en-US" sz="2000" kern="0" dirty="0" err="1">
                <a:latin typeface="+mn-lt"/>
                <a:ea typeface="+mn-ea"/>
              </a:rPr>
              <a:t>standoint</a:t>
            </a:r>
            <a:r>
              <a:rPr lang="en-US" sz="2000" kern="0" dirty="0">
                <a:latin typeface="+mn-lt"/>
                <a:ea typeface="+mn-ea"/>
              </a:rPr>
              <a:t>?</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What are the rules applicable to medical marijuana waste?</a:t>
            </a:r>
          </a:p>
          <a:p>
            <a:pPr marL="800100" lvl="1" indent="-342900" eaLnBrk="1" hangingPunct="1">
              <a:spcBef>
                <a:spcPct val="20000"/>
              </a:spcBef>
              <a:buFontTx/>
              <a:buChar char="-"/>
              <a:defRPr/>
            </a:pPr>
            <a:r>
              <a:rPr lang="en-US" sz="2000" kern="0" dirty="0">
                <a:latin typeface="+mn-lt"/>
                <a:ea typeface="+mn-ea"/>
              </a:rPr>
              <a:t>Marijuana waste itself</a:t>
            </a:r>
          </a:p>
          <a:p>
            <a:pPr marL="800100" lvl="1" indent="-342900" eaLnBrk="1" hangingPunct="1">
              <a:spcBef>
                <a:spcPct val="20000"/>
              </a:spcBef>
              <a:buFontTx/>
              <a:buChar char="-"/>
              <a:defRPr/>
            </a:pPr>
            <a:r>
              <a:rPr lang="en-US" sz="2000" kern="0" dirty="0">
                <a:latin typeface="+mn-lt"/>
                <a:ea typeface="+mn-ea"/>
              </a:rPr>
              <a:t>Marijuana waste such as solvents, oils, etc., generated in processing activities.</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The various employer/employee issues raised by a workforce that can now legally ingest marijuana if they meet certain criteria (and how to address these issues)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a:p>
        </p:txBody>
      </p:sp>
    </p:spTree>
    <p:extLst>
      <p:ext uri="{BB962C8B-B14F-4D97-AF65-F5344CB8AC3E}">
        <p14:creationId xmlns:p14="http://schemas.microsoft.com/office/powerpoint/2010/main" val="34862755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371600"/>
            <a:ext cx="6858000" cy="480822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a:ln>
                <a:noFill/>
              </a:ln>
              <a:solidFill>
                <a:srgbClr val="00529F"/>
              </a:solidFill>
              <a:effectLst/>
              <a:uLnTx/>
              <a:uFillTx/>
              <a:latin typeface="+mn-lt"/>
              <a:ea typeface="+mn-ea"/>
              <a:cs typeface="+mn-cs"/>
            </a:endParaRPr>
          </a:p>
        </p:txBody>
      </p:sp>
      <p:sp>
        <p:nvSpPr>
          <p:cNvPr id="3" name="Title 2"/>
          <p:cNvSpPr>
            <a:spLocks noGrp="1"/>
          </p:cNvSpPr>
          <p:nvPr>
            <p:ph type="title"/>
          </p:nvPr>
        </p:nvSpPr>
        <p:spPr>
          <a:xfrm>
            <a:off x="685800" y="0"/>
            <a:ext cx="7772400" cy="1371600"/>
          </a:xfrm>
        </p:spPr>
        <p:txBody>
          <a:bodyPr/>
          <a:lstStyle/>
          <a:p>
            <a:r>
              <a:rPr lang="en-US" sz="3600">
                <a:solidFill>
                  <a:schemeClr val="bg1"/>
                </a:solidFill>
              </a:rPr>
              <a:t>Systemic Marijuana Side Effects (THC)</a:t>
            </a:r>
          </a:p>
        </p:txBody>
      </p:sp>
      <p:sp>
        <p:nvSpPr>
          <p:cNvPr id="7" name="Content Placeholder 6"/>
          <p:cNvSpPr>
            <a:spLocks noGrp="1"/>
          </p:cNvSpPr>
          <p:nvPr>
            <p:ph sz="half" idx="1"/>
          </p:nvPr>
        </p:nvSpPr>
        <p:spPr/>
        <p:txBody>
          <a:bodyPr/>
          <a:lstStyle/>
          <a:p>
            <a:r>
              <a:rPr lang="en-US" sz="2000" dirty="0"/>
              <a:t>Short-term memory problems</a:t>
            </a:r>
          </a:p>
          <a:p>
            <a:r>
              <a:rPr lang="en-US" sz="2000" dirty="0"/>
              <a:t>Impaired thinking and ability to perform tasks requiring mental alertness</a:t>
            </a:r>
          </a:p>
          <a:p>
            <a:r>
              <a:rPr lang="en-US" sz="2000" dirty="0"/>
              <a:t>Loss of balance and motor function (e.g., coordination)</a:t>
            </a:r>
          </a:p>
          <a:p>
            <a:r>
              <a:rPr lang="en-US" sz="2000" dirty="0"/>
              <a:t>Decreased ability to concentrate</a:t>
            </a:r>
          </a:p>
          <a:p>
            <a:r>
              <a:rPr lang="en-US" sz="2000" dirty="0"/>
              <a:t>Changes in sensory perception</a:t>
            </a:r>
          </a:p>
          <a:p>
            <a:r>
              <a:rPr lang="en-US" sz="2000" dirty="0"/>
              <a:t>Decreased reaction time</a:t>
            </a:r>
          </a:p>
          <a:p>
            <a:endParaRPr lang="en-US" dirty="0"/>
          </a:p>
        </p:txBody>
      </p:sp>
      <p:sp>
        <p:nvSpPr>
          <p:cNvPr id="8" name="Content Placeholder 7"/>
          <p:cNvSpPr>
            <a:spLocks noGrp="1"/>
          </p:cNvSpPr>
          <p:nvPr>
            <p:ph sz="half" idx="2"/>
          </p:nvPr>
        </p:nvSpPr>
        <p:spPr/>
        <p:txBody>
          <a:bodyPr/>
          <a:lstStyle/>
          <a:p>
            <a:r>
              <a:rPr lang="en-US" sz="2000" dirty="0"/>
              <a:t>Increased heart rate</a:t>
            </a:r>
          </a:p>
          <a:p>
            <a:r>
              <a:rPr lang="en-US" sz="2000" dirty="0"/>
              <a:t>Increased blood pressure</a:t>
            </a:r>
          </a:p>
          <a:p>
            <a:r>
              <a:rPr lang="en-US" sz="2000" dirty="0"/>
              <a:t>Dry mouth</a:t>
            </a:r>
          </a:p>
          <a:p>
            <a:r>
              <a:rPr lang="en-US" sz="2000" dirty="0"/>
              <a:t>Increased appetite, thirst</a:t>
            </a:r>
          </a:p>
          <a:p>
            <a:r>
              <a:rPr lang="en-US" sz="2000" dirty="0"/>
              <a:t>Drowsiness</a:t>
            </a:r>
          </a:p>
          <a:p>
            <a:r>
              <a:rPr lang="en-US" sz="2000" dirty="0"/>
              <a:t>Anxiety, insomnia, panic attacks</a:t>
            </a:r>
          </a:p>
          <a:p>
            <a:r>
              <a:rPr lang="en-US" sz="2000" dirty="0"/>
              <a:t>Hallucinations</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40</a:t>
            </a:fld>
            <a:endParaRPr lang="en-US"/>
          </a:p>
        </p:txBody>
      </p:sp>
    </p:spTree>
    <p:extLst>
      <p:ext uri="{BB962C8B-B14F-4D97-AF65-F5344CB8AC3E}">
        <p14:creationId xmlns:p14="http://schemas.microsoft.com/office/powerpoint/2010/main" val="262128269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a:solidFill>
                  <a:schemeClr val="bg1"/>
                </a:solidFill>
                <a:latin typeface="+mj-lt"/>
                <a:ea typeface="+mj-ea"/>
                <a:cs typeface="+mj-cs"/>
              </a:rPr>
              <a:t>Unique Properties of Marijuana</a:t>
            </a:r>
            <a:endParaRPr kumimoji="0" lang="en-US" sz="3600" b="1" i="0" u="none" strike="noStrike" kern="0" cap="none" spc="0" normalizeH="0" baseline="0" noProof="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r>
              <a:rPr lang="en-US" sz="2000" kern="0" dirty="0">
                <a:latin typeface="+mn-lt"/>
                <a:ea typeface="+mn-ea"/>
              </a:rPr>
              <a:t>Carry-over impairment effect</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Slow rate of metabolization</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Remains in system for extended period</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Easily accessible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Pervasive unlawful use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High rates of chronic and habitual use</a:t>
            </a:r>
          </a:p>
          <a:p>
            <a:pPr marL="457200" lvl="0" indent="-457200" eaLnBrk="1" hangingPunct="1">
              <a:spcBef>
                <a:spcPct val="20000"/>
              </a:spcBef>
              <a:buFont typeface="Wingdings" panose="05000000000000000000" pitchFamily="2" charset="2"/>
              <a:buChar char="Ø"/>
              <a:defRPr/>
            </a:pPr>
            <a:endParaRPr lang="en-US" sz="2800" kern="0" dirty="0">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41</a:t>
            </a:fld>
            <a:endParaRPr lang="en-US"/>
          </a:p>
        </p:txBody>
      </p:sp>
    </p:spTree>
    <p:extLst>
      <p:ext uri="{BB962C8B-B14F-4D97-AF65-F5344CB8AC3E}">
        <p14:creationId xmlns:p14="http://schemas.microsoft.com/office/powerpoint/2010/main" val="365643916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General Concerns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65760" lvl="0" indent="-256032" eaLnBrk="1" fontAlgn="auto" hangingPunct="1">
              <a:spcBef>
                <a:spcPts val="400"/>
              </a:spcBef>
              <a:spcAft>
                <a:spcPct val="0"/>
              </a:spcAft>
              <a:buClr>
                <a:srgbClr val="2DA2BF"/>
              </a:buClr>
              <a:buSzPct val="68000"/>
              <a:buFont typeface="Wingdings 3"/>
              <a:buChar char=""/>
            </a:pPr>
            <a:endParaRPr lang="en-US" sz="2000" dirty="0">
              <a:ea typeface="+mn-ea"/>
              <a:cs typeface="Arial" pitchFamily="34" charset="0"/>
            </a:endParaRPr>
          </a:p>
          <a:p>
            <a:pPr marL="365760" lvl="0" indent="-256032" eaLnBrk="1" fontAlgn="auto" hangingPunct="1">
              <a:spcBef>
                <a:spcPts val="400"/>
              </a:spcBef>
              <a:spcAft>
                <a:spcPct val="0"/>
              </a:spcAft>
              <a:buClr>
                <a:srgbClr val="2DA2BF"/>
              </a:buClr>
              <a:buSzPct val="68000"/>
              <a:buFont typeface="Wingdings 3"/>
              <a:buChar char=""/>
            </a:pPr>
            <a:endParaRPr lang="en-US" sz="2000" dirty="0">
              <a:ea typeface="+mn-ea"/>
              <a:cs typeface="Arial" pitchFamily="34" charset="0"/>
            </a:endParaRPr>
          </a:p>
          <a:p>
            <a:pPr marL="365760" lvl="0" indent="-256032" eaLnBrk="1" fontAlgn="auto" hangingPunct="1">
              <a:spcBef>
                <a:spcPts val="400"/>
              </a:spcBef>
              <a:spcAft>
                <a:spcPct val="0"/>
              </a:spcAft>
              <a:buClr>
                <a:srgbClr val="2DA2BF"/>
              </a:buClr>
              <a:buSzPct val="68000"/>
              <a:buFont typeface="Wingdings 3"/>
              <a:buChar char=""/>
            </a:pPr>
            <a:r>
              <a:rPr lang="en-US" sz="2000" dirty="0">
                <a:ea typeface="+mn-ea"/>
                <a:cs typeface="Arial" pitchFamily="34" charset="0"/>
              </a:rPr>
              <a:t>What do we mean by “medical marijuana”?  What would be permissible? Oil? Edibles? Smoked?</a:t>
            </a:r>
          </a:p>
          <a:p>
            <a:pPr marL="109728" lvl="0" eaLnBrk="1" fontAlgn="auto" hangingPunct="1">
              <a:spcBef>
                <a:spcPts val="400"/>
              </a:spcBef>
              <a:spcAft>
                <a:spcPct val="0"/>
              </a:spcAft>
              <a:buClr>
                <a:srgbClr val="2DA2BF"/>
              </a:buClr>
              <a:buSzPct val="68000"/>
            </a:pPr>
            <a:endParaRPr lang="en-US" sz="2000" dirty="0">
              <a:ea typeface="+mn-ea"/>
              <a:cs typeface="Arial" pitchFamily="34" charset="0"/>
            </a:endParaRPr>
          </a:p>
          <a:p>
            <a:pPr marL="365760" lvl="0" indent="-256032" eaLnBrk="1" fontAlgn="auto" hangingPunct="1">
              <a:spcBef>
                <a:spcPts val="400"/>
              </a:spcBef>
              <a:spcAft>
                <a:spcPct val="0"/>
              </a:spcAft>
              <a:buClr>
                <a:srgbClr val="2DA2BF"/>
              </a:buClr>
              <a:buSzPct val="68000"/>
              <a:buFont typeface="Wingdings 3"/>
              <a:buChar char=""/>
            </a:pPr>
            <a:r>
              <a:rPr lang="en-US" sz="2000" dirty="0">
                <a:ea typeface="+mn-ea"/>
                <a:cs typeface="Arial" pitchFamily="34" charset="0"/>
              </a:rPr>
              <a:t>Could impact workplace policies on:</a:t>
            </a:r>
          </a:p>
          <a:p>
            <a:pPr marL="621792" lvl="1" indent="-228600" eaLnBrk="1" fontAlgn="auto" hangingPunct="1">
              <a:spcBef>
                <a:spcPts val="324"/>
              </a:spcBef>
              <a:spcAft>
                <a:spcPct val="0"/>
              </a:spcAft>
              <a:buClr>
                <a:srgbClr val="2DA2BF"/>
              </a:buClr>
              <a:buFont typeface="Verdana"/>
              <a:buChar char="◦"/>
            </a:pPr>
            <a:r>
              <a:rPr lang="en-US" sz="2000" dirty="0">
                <a:ea typeface="+mn-ea"/>
                <a:cs typeface="Arial" pitchFamily="34" charset="0"/>
              </a:rPr>
              <a:t>Smoking</a:t>
            </a:r>
          </a:p>
          <a:p>
            <a:pPr marL="621792" lvl="1" indent="-228600" eaLnBrk="1" fontAlgn="auto" hangingPunct="1">
              <a:spcBef>
                <a:spcPts val="324"/>
              </a:spcBef>
              <a:spcAft>
                <a:spcPct val="0"/>
              </a:spcAft>
              <a:buClr>
                <a:srgbClr val="2DA2BF"/>
              </a:buClr>
              <a:buFont typeface="Verdana"/>
              <a:buChar char="◦"/>
            </a:pPr>
            <a:r>
              <a:rPr lang="en-US" sz="2000" dirty="0">
                <a:ea typeface="+mn-ea"/>
                <a:cs typeface="Arial" pitchFamily="34" charset="0"/>
              </a:rPr>
              <a:t>Possession at work</a:t>
            </a:r>
          </a:p>
          <a:p>
            <a:pPr marL="621792" lvl="1" indent="-228600" eaLnBrk="1" fontAlgn="auto" hangingPunct="1">
              <a:spcBef>
                <a:spcPts val="324"/>
              </a:spcBef>
              <a:spcAft>
                <a:spcPct val="0"/>
              </a:spcAft>
              <a:buClr>
                <a:srgbClr val="2DA2BF"/>
              </a:buClr>
              <a:buFont typeface="Verdana"/>
              <a:buChar char="◦"/>
            </a:pPr>
            <a:r>
              <a:rPr lang="en-US" sz="2000" dirty="0">
                <a:ea typeface="+mn-ea"/>
                <a:cs typeface="Arial" pitchFamily="34" charset="0"/>
              </a:rPr>
              <a:t>Whether it can be consumed during work time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Tx/>
              <a:buSzTx/>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42</a:t>
            </a:fld>
            <a:endParaRPr lang="en-US"/>
          </a:p>
        </p:txBody>
      </p:sp>
    </p:spTree>
    <p:extLst>
      <p:ext uri="{BB962C8B-B14F-4D97-AF65-F5344CB8AC3E}">
        <p14:creationId xmlns:p14="http://schemas.microsoft.com/office/powerpoint/2010/main" val="400544990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Safety Still Important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Costs of ensuring safe workplaces continue to escalate, including due to risks such as distracted driving, increased driving time, faster production demands, etc.</a:t>
            </a:r>
          </a:p>
          <a:p>
            <a:endParaRPr lang="en-US" sz="2000" dirty="0"/>
          </a:p>
          <a:p>
            <a:pPr marL="457200" indent="-457200">
              <a:buFont typeface="Wingdings" panose="05000000000000000000" pitchFamily="2" charset="2"/>
              <a:buChar char="Ø"/>
            </a:pPr>
            <a:r>
              <a:rPr lang="en-US" sz="2000" dirty="0"/>
              <a:t>Industrial, manufacturing and </a:t>
            </a:r>
            <a:r>
              <a:rPr lang="en-US" sz="2000" u="sng" dirty="0"/>
              <a:t>energy</a:t>
            </a:r>
            <a:r>
              <a:rPr lang="en-US" sz="2000" dirty="0"/>
              <a:t> facilities have particularly complex operations including those relating to protection of environment, health and safety.</a:t>
            </a:r>
          </a:p>
          <a:p>
            <a:pPr marL="0" indent="0">
              <a:buNone/>
            </a:pPr>
            <a:endParaRPr lang="en-US" sz="2000" dirty="0"/>
          </a:p>
          <a:p>
            <a:pPr marL="457200" indent="-457200">
              <a:buFont typeface="Wingdings" panose="05000000000000000000" pitchFamily="2" charset="2"/>
              <a:buChar char="Ø"/>
            </a:pPr>
            <a:r>
              <a:rPr lang="en-US" sz="2000" dirty="0"/>
              <a:t>More injuries means increased workers’ compensation, unemployment, and litigation costs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43</a:t>
            </a:fld>
            <a:endParaRPr lang="en-US"/>
          </a:p>
        </p:txBody>
      </p:sp>
    </p:spTree>
    <p:extLst>
      <p:ext uri="{BB962C8B-B14F-4D97-AF65-F5344CB8AC3E}">
        <p14:creationId xmlns:p14="http://schemas.microsoft.com/office/powerpoint/2010/main" val="426815138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Employer Issues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Costs of drug-testing applicants, employees</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Increased management training costs</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Increased need for supervision, oversight</a:t>
            </a:r>
          </a:p>
          <a:p>
            <a:pPr marL="457200" lvl="0" indent="-457200" algn="ctr" eaLnBrk="1" hangingPunct="1">
              <a:spcBef>
                <a:spcPct val="20000"/>
              </a:spcBef>
              <a:buFont typeface="Wingdings" panose="05000000000000000000" pitchFamily="2" charset="2"/>
              <a:buChar char="Ø"/>
              <a:defRPr/>
            </a:pPr>
            <a:endParaRPr lang="en-US" sz="2800" kern="0" dirty="0">
              <a:solidFill>
                <a:srgbClr val="00529F"/>
              </a:solidFill>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44</a:t>
            </a:fld>
            <a:endParaRPr lang="en-US"/>
          </a:p>
        </p:txBody>
      </p:sp>
    </p:spTree>
    <p:extLst>
      <p:ext uri="{BB962C8B-B14F-4D97-AF65-F5344CB8AC3E}">
        <p14:creationId xmlns:p14="http://schemas.microsoft.com/office/powerpoint/2010/main" val="66999130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Key Questions Faced by </a:t>
            </a:r>
            <a:br>
              <a:rPr lang="en-US" sz="3600">
                <a:solidFill>
                  <a:schemeClr val="bg1"/>
                </a:solidFill>
              </a:rPr>
            </a:br>
            <a:r>
              <a:rPr lang="en-US" sz="3600">
                <a:solidFill>
                  <a:schemeClr val="bg1"/>
                </a:solidFill>
              </a:rPr>
              <a:t>Arkansas Employers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Do employers continue to enforce their traditional substance-abuse policies, or adopt a new approach for dealing with employees who test positive for marijuana in the workplace?</a:t>
            </a:r>
          </a:p>
          <a:p>
            <a:endParaRPr lang="en-US" sz="2000" dirty="0"/>
          </a:p>
          <a:p>
            <a:pPr marL="457200" indent="-457200">
              <a:buFont typeface="Wingdings" panose="05000000000000000000" pitchFamily="2" charset="2"/>
              <a:buChar char="Ø"/>
            </a:pPr>
            <a:r>
              <a:rPr lang="en-US" sz="2000" dirty="0"/>
              <a:t>Does the Americans with Disabilities Act (ADA) protect employees who claim discrimination based upon their use of marijuana for a disabling medical condition?</a:t>
            </a:r>
          </a:p>
          <a:p>
            <a:r>
              <a:rPr lang="en-US" sz="2000" dirty="0"/>
              <a:t>      (Yes)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45</a:t>
            </a:fld>
            <a:endParaRPr lang="en-US"/>
          </a:p>
        </p:txBody>
      </p:sp>
    </p:spTree>
    <p:extLst>
      <p:ext uri="{BB962C8B-B14F-4D97-AF65-F5344CB8AC3E}">
        <p14:creationId xmlns:p14="http://schemas.microsoft.com/office/powerpoint/2010/main" val="330710251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Key Questions Faced by </a:t>
            </a:r>
            <a:br>
              <a:rPr lang="en-US" sz="3600">
                <a:solidFill>
                  <a:schemeClr val="bg1"/>
                </a:solidFill>
              </a:rPr>
            </a:br>
            <a:r>
              <a:rPr lang="en-US" sz="3600">
                <a:solidFill>
                  <a:schemeClr val="bg1"/>
                </a:solidFill>
              </a:rPr>
              <a:t>Arkansas Employers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Do employers violate the Occupational Safety and Health Administration’s (OSHA’s) General Duty Clause by allowing employees who use marijuana to perform safety-sensitive jobs, and thereby create a workplace hazard that OSHA standards seek to eliminate? (irrelevant fun fact – note use of drones by OSHA and LA </a:t>
            </a:r>
            <a:r>
              <a:rPr lang="en-US" sz="2000" dirty="0" err="1"/>
              <a:t>DEQ</a:t>
            </a:r>
            <a:endParaRPr lang="en-US" sz="2000" dirty="0"/>
          </a:p>
          <a:p>
            <a:pPr marL="0" indent="0">
              <a:buNone/>
            </a:pPr>
            <a:endParaRPr lang="en-US" sz="2000" dirty="0"/>
          </a:p>
          <a:p>
            <a:pPr marL="342900" indent="-342900">
              <a:buFont typeface="Wingdings" panose="05000000000000000000" pitchFamily="2" charset="2"/>
              <a:buChar char="Ø"/>
            </a:pPr>
            <a:r>
              <a:rPr lang="en-US" sz="2000" dirty="0"/>
              <a:t>Do the Department of Transportation’s (</a:t>
            </a:r>
            <a:r>
              <a:rPr lang="en-US" sz="2000" dirty="0" err="1"/>
              <a:t>DOT’s</a:t>
            </a:r>
            <a:r>
              <a:rPr lang="en-US" sz="2000" dirty="0"/>
              <a:t>) substance-abuse regulations trump state marijuana laws? (Yes)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46</a:t>
            </a:fld>
            <a:endParaRPr lang="en-US"/>
          </a:p>
        </p:txBody>
      </p:sp>
    </p:spTree>
    <p:extLst>
      <p:ext uri="{BB962C8B-B14F-4D97-AF65-F5344CB8AC3E}">
        <p14:creationId xmlns:p14="http://schemas.microsoft.com/office/powerpoint/2010/main" val="344371448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Key Questions Faced by </a:t>
            </a:r>
            <a:br>
              <a:rPr lang="en-US" sz="3600">
                <a:solidFill>
                  <a:schemeClr val="bg1"/>
                </a:solidFill>
              </a:rPr>
            </a:br>
            <a:r>
              <a:rPr lang="en-US" sz="3600">
                <a:solidFill>
                  <a:schemeClr val="bg1"/>
                </a:solidFill>
              </a:rPr>
              <a:t>Arkansas Employers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Heightened level of concern when claimant returns to a safety-sensitive occupation, such as driving or construction, while subject to potential adverse cognitive and psychological effects of marijuana?</a:t>
            </a:r>
          </a:p>
          <a:p>
            <a:endParaRPr lang="en-US" sz="2000" dirty="0"/>
          </a:p>
          <a:p>
            <a:pPr marL="342900" indent="-342900">
              <a:buFont typeface="Wingdings" panose="05000000000000000000" pitchFamily="2" charset="2"/>
              <a:buChar char="Ø"/>
            </a:pPr>
            <a:r>
              <a:rPr lang="en-US" sz="2000" dirty="0"/>
              <a:t>Quantification of the amount of marijuana consumed by claimant is not available through urine medication testing, thereby limiting ability to determine if he or she has consumed prescribed dose, or is in fact acutely intoxicated</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47</a:t>
            </a:fld>
            <a:endParaRPr lang="en-US"/>
          </a:p>
        </p:txBody>
      </p:sp>
    </p:spTree>
    <p:extLst>
      <p:ext uri="{BB962C8B-B14F-4D97-AF65-F5344CB8AC3E}">
        <p14:creationId xmlns:p14="http://schemas.microsoft.com/office/powerpoint/2010/main" val="86517947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Key Questions Faced by </a:t>
            </a:r>
            <a:br>
              <a:rPr lang="en-US" sz="3600">
                <a:solidFill>
                  <a:schemeClr val="bg1"/>
                </a:solidFill>
              </a:rPr>
            </a:br>
            <a:r>
              <a:rPr lang="en-US" sz="3600">
                <a:solidFill>
                  <a:schemeClr val="bg1"/>
                </a:solidFill>
              </a:rPr>
              <a:t>Arkansas Employers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Can an employer ban the use of marijuana by an employee if it is permitted by state law - and if the employee has a prescription?</a:t>
            </a:r>
          </a:p>
          <a:p>
            <a:endParaRPr lang="en-US" sz="2000" dirty="0"/>
          </a:p>
          <a:p>
            <a:pPr marL="457200" indent="-457200">
              <a:buFont typeface="Wingdings" panose="05000000000000000000" pitchFamily="2" charset="2"/>
              <a:buChar char="Ø"/>
            </a:pPr>
            <a:r>
              <a:rPr lang="en-US" sz="2000" dirty="0"/>
              <a:t>Does an employer have the right to terminate an employee who tests positive for marijuana, even if the employee shows no signs of impairment on the job?</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48</a:t>
            </a:fld>
            <a:endParaRPr lang="en-US"/>
          </a:p>
        </p:txBody>
      </p:sp>
    </p:spTree>
    <p:extLst>
      <p:ext uri="{BB962C8B-B14F-4D97-AF65-F5344CB8AC3E}">
        <p14:creationId xmlns:p14="http://schemas.microsoft.com/office/powerpoint/2010/main" val="47482740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a:solidFill>
                  <a:schemeClr val="bg1"/>
                </a:solidFill>
              </a:rPr>
              <a:t>Conclusions</a:t>
            </a: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000" dirty="0"/>
              <a:t>Employees shown to be “impaired” on the job may be disciplined and discharged by an employer.</a:t>
            </a:r>
          </a:p>
          <a:p>
            <a:pPr marL="109728" indent="0">
              <a:buNone/>
            </a:pPr>
            <a:endParaRPr lang="en-US" sz="2000" dirty="0"/>
          </a:p>
          <a:p>
            <a:pPr marL="457200" indent="-457200">
              <a:buFont typeface="Wingdings" panose="05000000000000000000" pitchFamily="2" charset="2"/>
              <a:buChar char="Ø"/>
            </a:pPr>
            <a:r>
              <a:rPr lang="en-US" sz="2000" dirty="0"/>
              <a:t>As we will discuss, Federal government contractors/grantees subject to the Drug Free Workplace Act of 1988 should continue to follow all of the requirements of the Act, even in states permitting marijuana use by employees</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Employers subject to Department of Transportation HAZMAT rules must recognize the continued ban of marijuana use.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49</a:t>
            </a:fld>
            <a:endParaRPr lang="en-US"/>
          </a:p>
        </p:txBody>
      </p:sp>
    </p:spTree>
    <p:extLst>
      <p:ext uri="{BB962C8B-B14F-4D97-AF65-F5344CB8AC3E}">
        <p14:creationId xmlns:p14="http://schemas.microsoft.com/office/powerpoint/2010/main" val="307415312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02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eaLnBrk="1" hangingPunct="1">
              <a:spcBef>
                <a:spcPct val="20000"/>
              </a:spcBef>
              <a:tabLst>
                <a:tab pos="457200" algn="l"/>
              </a:tabLst>
              <a:defRPr/>
            </a:pPr>
            <a:r>
              <a:rPr lang="en-US" sz="2000" kern="0" dirty="0">
                <a:latin typeface="+mn-lt"/>
                <a:ea typeface="+mn-ea"/>
              </a:rPr>
              <a:t>Therefore, we will discuss key employment issues. We also will focus on issues associated with marijuana waste disposal such as:</a:t>
            </a:r>
          </a:p>
          <a:p>
            <a:pPr marL="457200" eaLnBrk="1" hangingPunct="1">
              <a:spcBef>
                <a:spcPct val="20000"/>
              </a:spcBef>
              <a:tabLst>
                <a:tab pos="457200" algn="l"/>
              </a:tabLst>
              <a:defRPr/>
            </a:pPr>
            <a:endParaRPr lang="en-US" sz="2000" kern="0" dirty="0">
              <a:latin typeface="+mn-lt"/>
              <a:ea typeface="+mn-ea"/>
            </a:endParaRPr>
          </a:p>
          <a:p>
            <a:pPr marL="1025525" indent="-225425" eaLnBrk="1" hangingPunct="1">
              <a:spcBef>
                <a:spcPct val="20000"/>
              </a:spcBef>
              <a:buFont typeface="Arial" panose="020B0604020202020204" pitchFamily="34" charset="0"/>
              <a:buChar char="•"/>
              <a:tabLst>
                <a:tab pos="457200" algn="l"/>
              </a:tabLst>
              <a:defRPr/>
            </a:pPr>
            <a:r>
              <a:rPr lang="en-US" sz="2000" kern="0" dirty="0">
                <a:latin typeface="+mn-lt"/>
                <a:ea typeface="+mn-ea"/>
              </a:rPr>
              <a:t>Waste generated (variety of wastes may be generated)</a:t>
            </a:r>
          </a:p>
          <a:p>
            <a:pPr marL="1025525" indent="-225425" eaLnBrk="1" hangingPunct="1">
              <a:spcBef>
                <a:spcPct val="20000"/>
              </a:spcBef>
              <a:buFont typeface="Arial" panose="020B0604020202020204" pitchFamily="34" charset="0"/>
              <a:buChar char="•"/>
              <a:tabLst>
                <a:tab pos="457200" algn="l"/>
              </a:tabLst>
              <a:defRPr/>
            </a:pPr>
            <a:r>
              <a:rPr lang="en-US" sz="2000" kern="0" dirty="0">
                <a:latin typeface="+mn-lt"/>
                <a:ea typeface="+mn-ea"/>
              </a:rPr>
              <a:t>Disposal/treatment activities</a:t>
            </a:r>
          </a:p>
          <a:p>
            <a:pPr marL="1025525" indent="-225425" eaLnBrk="1" hangingPunct="1">
              <a:spcBef>
                <a:spcPct val="20000"/>
              </a:spcBef>
              <a:buFont typeface="Arial" panose="020B0604020202020204" pitchFamily="34" charset="0"/>
              <a:buChar char="•"/>
              <a:tabLst>
                <a:tab pos="457200" algn="l"/>
              </a:tabLst>
              <a:defRPr/>
            </a:pPr>
            <a:r>
              <a:rPr lang="en-US" sz="2000" kern="0" dirty="0">
                <a:latin typeface="+mn-lt"/>
                <a:ea typeface="+mn-ea"/>
              </a:rPr>
              <a:t>Potentially applicable federal and state environmental legal requirements</a:t>
            </a:r>
          </a:p>
          <a:p>
            <a:pPr marL="1025525" indent="-225425" eaLnBrk="1" hangingPunct="1">
              <a:spcBef>
                <a:spcPct val="20000"/>
              </a:spcBef>
              <a:buFont typeface="Arial" panose="020B0604020202020204" pitchFamily="34" charset="0"/>
              <a:buChar char="•"/>
              <a:tabLst>
                <a:tab pos="457200" algn="l"/>
              </a:tabLst>
              <a:defRPr/>
            </a:pPr>
            <a:r>
              <a:rPr lang="en-US" sz="2000" kern="0" dirty="0">
                <a:latin typeface="+mn-lt"/>
                <a:ea typeface="+mn-ea"/>
              </a:rPr>
              <a:t>Contract Issues/Allocation of liability associated with disposal</a:t>
            </a:r>
            <a:r>
              <a:rPr lang="en-US" sz="1800" kern="0" dirty="0">
                <a:solidFill>
                  <a:srgbClr val="00529F"/>
                </a:solidFill>
                <a:latin typeface="+mn-lt"/>
                <a:ea typeface="+mn-ea"/>
              </a:rPr>
              <a:t>	</a:t>
            </a:r>
          </a:p>
          <a:p>
            <a:pPr marL="228600" marR="0" lvl="0" algn="l" defTabSz="914400" rtl="0" eaLnBrk="1" fontAlgn="base" latinLnBrk="0" hangingPunct="1">
              <a:lnSpc>
                <a:spcPct val="100000"/>
              </a:lnSpc>
              <a:spcBef>
                <a:spcPct val="20000"/>
              </a:spcBef>
              <a:spcAft>
                <a:spcPct val="0"/>
              </a:spcAft>
              <a:buClrTx/>
              <a:buSzTx/>
              <a:tabLst>
                <a:tab pos="457200" algn="l"/>
              </a:tabLst>
              <a:defRPr/>
            </a:pPr>
            <a:r>
              <a:rPr lang="en-US" sz="1800" kern="0" noProof="0" dirty="0">
                <a:solidFill>
                  <a:srgbClr val="00529F"/>
                </a:solidFill>
                <a:latin typeface="+mn-lt"/>
                <a:ea typeface="+mn-ea"/>
              </a:rPr>
              <a:t>	</a:t>
            </a:r>
            <a:r>
              <a:rPr lang="en-US" sz="1800" kern="0" dirty="0">
                <a:solidFill>
                  <a:srgbClr val="00529F"/>
                </a:solidFill>
                <a:latin typeface="+mn-lt"/>
                <a:ea typeface="+mn-ea"/>
              </a:rPr>
              <a:t>		</a:t>
            </a: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a:extLst>
              <a:ext uri="{FF2B5EF4-FFF2-40B4-BE49-F238E27FC236}">
                <a16:creationId xmlns:a16="http://schemas.microsoft.com/office/drawing/2014/main" id="{F3E33C23-68F9-4AE4-9515-5ED099FF0022}"/>
              </a:ext>
            </a:extLst>
          </p:cNvPr>
          <p:cNvSpPr>
            <a:spLocks noGrp="1"/>
          </p:cNvSpPr>
          <p:nvPr>
            <p:ph type="sldNum" sz="quarter" idx="12"/>
          </p:nvPr>
        </p:nvSpPr>
        <p:spPr/>
        <p:txBody>
          <a:bodyPr/>
          <a:lstStyle/>
          <a:p>
            <a:pPr>
              <a:defRPr/>
            </a:pPr>
            <a:fld id="{3A28622A-868B-4626-B788-F10EB9D3EEB5}" type="slidenum">
              <a:rPr lang="en-US" smtClean="0"/>
              <a:pPr>
                <a:defRPr/>
              </a:pPr>
              <a:t>5</a:t>
            </a:fld>
            <a:endParaRPr lang="en-US"/>
          </a:p>
        </p:txBody>
      </p:sp>
    </p:spTree>
    <p:extLst>
      <p:ext uri="{BB962C8B-B14F-4D97-AF65-F5344CB8AC3E}">
        <p14:creationId xmlns:p14="http://schemas.microsoft.com/office/powerpoint/2010/main" val="419591286"/>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23241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rPr>
              <a:t>What Should Employers Do?</a:t>
            </a: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Arial" pitchFamily="34" charset="0"/>
              <a:buChar char="•"/>
              <a:defRPr/>
            </a:pPr>
            <a:r>
              <a:rPr lang="en-US" sz="2000" kern="0" dirty="0">
                <a:latin typeface="+mn-lt"/>
                <a:ea typeface="+mn-ea"/>
              </a:rPr>
              <a:t>Establish a Drug Free Workplace</a:t>
            </a:r>
          </a:p>
          <a:p>
            <a:pPr marL="914400" lvl="1" indent="-457200" eaLnBrk="1" hangingPunct="1">
              <a:spcBef>
                <a:spcPct val="20000"/>
              </a:spcBef>
              <a:buFont typeface="Courier New" panose="02070309020205020404" pitchFamily="49" charset="0"/>
              <a:buChar char="o"/>
              <a:defRPr/>
            </a:pPr>
            <a:r>
              <a:rPr lang="en-US" sz="2000" kern="0" dirty="0">
                <a:latin typeface="+mn-lt"/>
                <a:ea typeface="+mn-ea"/>
              </a:rPr>
              <a:t>Note: qualified medical marijuana users can still be employed</a:t>
            </a:r>
          </a:p>
          <a:p>
            <a:pPr marL="457200" indent="-457200" eaLnBrk="1" hangingPunct="1">
              <a:spcBef>
                <a:spcPct val="20000"/>
              </a:spcBef>
              <a:buFont typeface="Arial" pitchFamily="34" charset="0"/>
              <a:buChar char="•"/>
              <a:defRPr/>
            </a:pPr>
            <a:endParaRPr lang="en-US" sz="2000" kern="0" dirty="0">
              <a:latin typeface="+mn-lt"/>
              <a:ea typeface="+mn-ea"/>
            </a:endParaRPr>
          </a:p>
          <a:p>
            <a:pPr marL="457200" indent="-457200" eaLnBrk="1" hangingPunct="1">
              <a:spcBef>
                <a:spcPct val="20000"/>
              </a:spcBef>
              <a:buFont typeface="Arial" pitchFamily="34" charset="0"/>
              <a:buChar char="•"/>
              <a:defRPr/>
            </a:pPr>
            <a:r>
              <a:rPr lang="en-US" sz="2000" kern="0" dirty="0">
                <a:latin typeface="+mn-lt"/>
                <a:ea typeface="+mn-ea"/>
              </a:rPr>
              <a:t>Make jobs with specific safety sensitive tasks or related to public health</a:t>
            </a:r>
          </a:p>
          <a:p>
            <a:pPr marL="457200" indent="-457200" eaLnBrk="1" hangingPunct="1">
              <a:spcBef>
                <a:spcPct val="20000"/>
              </a:spcBef>
              <a:buFont typeface="Arial" pitchFamily="34" charset="0"/>
              <a:buChar char="•"/>
              <a:defRPr/>
            </a:pPr>
            <a:endParaRPr lang="en-US" sz="2000" kern="0" dirty="0">
              <a:latin typeface="+mn-lt"/>
              <a:ea typeface="+mn-ea"/>
            </a:endParaRPr>
          </a:p>
          <a:p>
            <a:pPr marL="457200" indent="-457200" eaLnBrk="1" hangingPunct="1">
              <a:spcBef>
                <a:spcPct val="20000"/>
              </a:spcBef>
              <a:buFont typeface="Arial" pitchFamily="34" charset="0"/>
              <a:buChar char="•"/>
              <a:defRPr/>
            </a:pPr>
            <a:r>
              <a:rPr lang="en-US" sz="2000" kern="0" dirty="0">
                <a:latin typeface="+mn-lt"/>
                <a:ea typeface="+mn-ea"/>
              </a:rPr>
              <a:t>Have a way of tracking job performance</a:t>
            </a:r>
          </a:p>
          <a:p>
            <a:pPr eaLnBrk="1" hangingPunct="1">
              <a:spcBef>
                <a:spcPct val="20000"/>
              </a:spcBef>
              <a:defRPr/>
            </a:pPr>
            <a:endParaRPr lang="en-US" sz="2000" kern="0" dirty="0">
              <a:latin typeface="+mn-lt"/>
              <a:ea typeface="+mn-ea"/>
            </a:endParaRPr>
          </a:p>
          <a:p>
            <a:pPr marL="457200" indent="-457200" eaLnBrk="1" hangingPunct="1">
              <a:spcBef>
                <a:spcPct val="20000"/>
              </a:spcBef>
              <a:buFont typeface="Arial" pitchFamily="34" charset="0"/>
              <a:buChar char="•"/>
              <a:defRPr/>
            </a:pPr>
            <a:r>
              <a:rPr lang="en-US" sz="2000" kern="0" dirty="0">
                <a:latin typeface="+mn-lt"/>
                <a:ea typeface="+mn-ea"/>
              </a:rPr>
              <a:t>Have an action plan for how you will respond to an employee who is a medical marijuana user</a:t>
            </a:r>
          </a:p>
          <a:p>
            <a:pPr lvl="0" eaLnBrk="1" hangingPunct="1">
              <a:spcBef>
                <a:spcPct val="20000"/>
              </a:spcBef>
              <a:defRPr/>
            </a:pPr>
            <a:endParaRPr kumimoji="0" lang="en-US"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50</a:t>
            </a:fld>
            <a:endParaRPr lang="en-US"/>
          </a:p>
        </p:txBody>
      </p:sp>
    </p:spTree>
    <p:extLst>
      <p:ext uri="{BB962C8B-B14F-4D97-AF65-F5344CB8AC3E}">
        <p14:creationId xmlns:p14="http://schemas.microsoft.com/office/powerpoint/2010/main" val="46085475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The Arkansas Amendment </a:t>
            </a:r>
            <a:br>
              <a:rPr lang="en-US" sz="3600">
                <a:solidFill>
                  <a:schemeClr val="bg1"/>
                </a:solidFill>
              </a:rPr>
            </a:br>
            <a:r>
              <a:rPr lang="en-US" sz="3600">
                <a:solidFill>
                  <a:schemeClr val="bg1"/>
                </a:solidFill>
              </a:rPr>
              <a:t>Employer Issues/Suggestions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r>
              <a:rPr lang="en-US" sz="2000" dirty="0"/>
              <a:t>Create Written Job Descriptions which Designate Safety Sensitive Positions within your Organization?</a:t>
            </a:r>
          </a:p>
          <a:p>
            <a:pPr marL="0" indent="0" algn="ctr">
              <a:buNone/>
            </a:pPr>
            <a:endParaRPr lang="en-US" sz="2000" dirty="0"/>
          </a:p>
          <a:p>
            <a:r>
              <a:rPr lang="en-US" sz="2000" dirty="0"/>
              <a:t>The AMMA permits employers to “exclude a qualifying patient from being employed in or performing a safety sensitive position based on the employer’s good faith belief that the qualifying patient was engaged in the current use of marijuana.”</a:t>
            </a:r>
          </a:p>
          <a:p>
            <a:endParaRPr lang="en-US" sz="2000" dirty="0"/>
          </a:p>
          <a:p>
            <a:r>
              <a:rPr lang="en-US" sz="2000" dirty="0"/>
              <a:t>Safety sensitive position is defined as “any position </a:t>
            </a:r>
            <a:r>
              <a:rPr lang="en-US" sz="2000" u="sng" dirty="0"/>
              <a:t>designated in writing by the employer </a:t>
            </a:r>
            <a:r>
              <a:rPr lang="en-US" sz="2000" dirty="0"/>
              <a:t>as a safety sensitive position in which a person performing the position while under the influence of marijuana may constitute a threat to health or safety.</a:t>
            </a:r>
          </a:p>
          <a:p>
            <a:endParaRPr lang="en-US" sz="16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51</a:t>
            </a:fld>
            <a:endParaRPr lang="en-US"/>
          </a:p>
        </p:txBody>
      </p:sp>
    </p:spTree>
    <p:extLst>
      <p:ext uri="{BB962C8B-B14F-4D97-AF65-F5344CB8AC3E}">
        <p14:creationId xmlns:p14="http://schemas.microsoft.com/office/powerpoint/2010/main" val="284202403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The Arkansas Amendment </a:t>
            </a:r>
            <a:br>
              <a:rPr lang="en-US" sz="3600">
                <a:solidFill>
                  <a:schemeClr val="bg1"/>
                </a:solidFill>
              </a:rPr>
            </a:br>
            <a:r>
              <a:rPr lang="en-US" sz="3600">
                <a:solidFill>
                  <a:schemeClr val="bg1"/>
                </a:solidFill>
              </a:rPr>
              <a:t>Employer Issues/Suggestions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endParaRPr lang="en-US" sz="1600" dirty="0"/>
          </a:p>
          <a:p>
            <a:pPr marL="0" indent="0">
              <a:buNone/>
            </a:pPr>
            <a:r>
              <a:rPr lang="en-US" sz="2000" dirty="0"/>
              <a:t>Creating written job descriptions which designate certain jobs as “safety sensitive positions” permits employers to exclude job applicants and employees with medical marijuana registry ID cards from those positions.</a:t>
            </a:r>
          </a:p>
          <a:p>
            <a:pPr marL="0" indent="0">
              <a:buNone/>
            </a:pPr>
            <a:endParaRPr lang="en-US" sz="2000" dirty="0"/>
          </a:p>
          <a:p>
            <a:pPr marL="0" indent="0">
              <a:buNone/>
            </a:pPr>
            <a:r>
              <a:rPr lang="en-US" sz="2000" dirty="0"/>
              <a:t>What are safety sensitive positions in the oil and gas industry?</a:t>
            </a:r>
          </a:p>
          <a:p>
            <a:pPr marL="0" indent="0">
              <a:buNone/>
            </a:pPr>
            <a:endParaRPr lang="en-US" sz="2000" dirty="0"/>
          </a:p>
          <a:p>
            <a:pPr marL="0" indent="0">
              <a:buNone/>
            </a:pPr>
            <a:r>
              <a:rPr lang="en-US" sz="2000" dirty="0"/>
              <a:t>This will be particularly important for many positions/tasks in the oil and gas industry.</a:t>
            </a:r>
          </a:p>
          <a:p>
            <a:pPr marL="0" indent="0">
              <a:buNone/>
            </a:pPr>
            <a:endParaRPr lang="en-US" sz="2000" dirty="0"/>
          </a:p>
          <a:p>
            <a:pPr marL="0" indent="0">
              <a:buNone/>
            </a:pPr>
            <a:r>
              <a:rPr lang="en-US" sz="2000" dirty="0"/>
              <a:t>Shape your policies around specific job tasks that would not be allowed to perform.</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52</a:t>
            </a:fld>
            <a:endParaRPr lang="en-US"/>
          </a:p>
        </p:txBody>
      </p:sp>
    </p:spTree>
    <p:extLst>
      <p:ext uri="{BB962C8B-B14F-4D97-AF65-F5344CB8AC3E}">
        <p14:creationId xmlns:p14="http://schemas.microsoft.com/office/powerpoint/2010/main" val="3123729131"/>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3048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 </a:t>
            </a:r>
            <a:br>
              <a:rPr lang="en-US" sz="3200">
                <a:solidFill>
                  <a:schemeClr val="bg1"/>
                </a:solidFill>
              </a:rPr>
            </a:br>
            <a:r>
              <a:rPr lang="en-US" sz="3200">
                <a:solidFill>
                  <a:schemeClr val="bg1"/>
                </a:solidFill>
              </a:rPr>
              <a:t>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r>
              <a:rPr lang="en-US" sz="2000" dirty="0"/>
              <a:t>Review and Update Your Employee Handbooks, and Drug Testing Policies and Practices?</a:t>
            </a:r>
          </a:p>
          <a:p>
            <a:pPr marL="0" indent="0" algn="ctr">
              <a:buNone/>
            </a:pPr>
            <a:endParaRPr lang="en-US" sz="2000" dirty="0"/>
          </a:p>
          <a:p>
            <a:r>
              <a:rPr lang="en-US" sz="2000" dirty="0"/>
              <a:t>Some employers use employee handbooks to provide definitive guidance on workplace policies or rules.</a:t>
            </a:r>
          </a:p>
          <a:p>
            <a:endParaRPr lang="en-US" sz="2000" dirty="0"/>
          </a:p>
          <a:p>
            <a:r>
              <a:rPr lang="en-US" sz="2000" dirty="0"/>
              <a:t>Revise your employee handbook to address the use of marijuana in the workplace.</a:t>
            </a:r>
          </a:p>
          <a:p>
            <a:pPr marL="0" indent="0">
              <a:buNone/>
            </a:pPr>
            <a:endParaRPr lang="en-US" sz="2000" dirty="0"/>
          </a:p>
          <a:p>
            <a:r>
              <a:rPr lang="en-US" sz="2000" dirty="0"/>
              <a:t>Employee handbooks should make clear that employees are not permitted to possess, smoke, ingest, or engage in the use of marijuana while on the employer’s premises during the hours of employment.</a:t>
            </a:r>
          </a:p>
          <a:p>
            <a:pPr lvl="0" eaLnBrk="1" hangingPunct="1">
              <a:spcBef>
                <a:spcPct val="20000"/>
              </a:spcBef>
              <a:defRPr/>
            </a:pPr>
            <a:endParaRPr lang="en-US" kern="0" dirty="0">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53</a:t>
            </a:fld>
            <a:endParaRPr lang="en-US"/>
          </a:p>
        </p:txBody>
      </p:sp>
    </p:spTree>
    <p:extLst>
      <p:ext uri="{BB962C8B-B14F-4D97-AF65-F5344CB8AC3E}">
        <p14:creationId xmlns:p14="http://schemas.microsoft.com/office/powerpoint/2010/main" val="124574196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 </a:t>
            </a:r>
            <a:br>
              <a:rPr lang="en-US" sz="3200">
                <a:solidFill>
                  <a:schemeClr val="bg1"/>
                </a:solidFill>
              </a:rPr>
            </a:br>
            <a:r>
              <a:rPr lang="en-US" sz="3200">
                <a:solidFill>
                  <a:schemeClr val="bg1"/>
                </a:solidFill>
              </a:rPr>
              <a:t>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1143000" y="1533211"/>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Employees should not be permitted to be under the influence of marijuana while on an employer’s premises or during the hours of employment.</a:t>
            </a:r>
          </a:p>
          <a:p>
            <a:endParaRPr lang="en-US" sz="2000" dirty="0"/>
          </a:p>
          <a:p>
            <a:pPr marL="457200" indent="-457200">
              <a:buFont typeface="Wingdings" panose="05000000000000000000" pitchFamily="2" charset="2"/>
              <a:buChar char="Ø"/>
            </a:pPr>
            <a:r>
              <a:rPr lang="en-US" sz="2000" dirty="0"/>
              <a:t>Modify definition of “under the influence” to comply with Amendment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54</a:t>
            </a:fld>
            <a:endParaRPr lang="en-US"/>
          </a:p>
        </p:txBody>
      </p:sp>
    </p:spTree>
    <p:extLst>
      <p:ext uri="{BB962C8B-B14F-4D97-AF65-F5344CB8AC3E}">
        <p14:creationId xmlns:p14="http://schemas.microsoft.com/office/powerpoint/2010/main" val="4105366927"/>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4400">
                <a:solidFill>
                  <a:schemeClr val="bg1"/>
                </a:solidFill>
              </a:rPr>
              <a:t>Laws and Regulations</a:t>
            </a:r>
            <a:endParaRPr kumimoji="0" lang="en-US" sz="44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The Drug-Free Workplace Act of 1988</a:t>
            </a:r>
          </a:p>
          <a:p>
            <a:pPr marL="800100" lvl="1" indent="-342900">
              <a:buFont typeface="Courier New" panose="02070309020205020404" pitchFamily="49" charset="0"/>
              <a:buChar char="o"/>
            </a:pPr>
            <a:r>
              <a:rPr lang="en-US" sz="2000" dirty="0"/>
              <a:t>Prohibits the possession and use of marijuana (and other drugs) in the workplace if the employer has a federal contract of over $100,000 or is a federal grantee of any kind</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a:t>Applicable to certain federal contractors and grantees</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a:t>Penalties include cessation of payment, termination of contract/grant, suspension/loss of federal contractor or grantee status</a:t>
            </a:r>
          </a:p>
          <a:p>
            <a:pPr lvl="1"/>
            <a:endParaRPr lang="en-US"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55</a:t>
            </a:fld>
            <a:endParaRPr lang="en-US"/>
          </a:p>
        </p:txBody>
      </p:sp>
    </p:spTree>
    <p:extLst>
      <p:ext uri="{BB962C8B-B14F-4D97-AF65-F5344CB8AC3E}">
        <p14:creationId xmlns:p14="http://schemas.microsoft.com/office/powerpoint/2010/main" val="1833035793"/>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447800"/>
            <a:ext cx="6858000" cy="470916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1"/>
            <a:endParaRPr lang="en-US" sz="1400" dirty="0"/>
          </a:p>
          <a:p>
            <a:pPr lvl="1"/>
            <a:r>
              <a:rPr lang="en-US" sz="1400" dirty="0"/>
              <a:t>Drug Free Workplace Act of 1988 (cont.)</a:t>
            </a:r>
          </a:p>
          <a:p>
            <a:pPr lvl="1"/>
            <a:endParaRPr lang="en-US" sz="1400" dirty="0"/>
          </a:p>
          <a:p>
            <a:pPr lvl="1"/>
            <a:r>
              <a:rPr lang="en-US" sz="1400" dirty="0"/>
              <a:t>Six requirements</a:t>
            </a:r>
          </a:p>
          <a:p>
            <a:pPr lvl="1"/>
            <a:endParaRPr lang="en-US" sz="1400" dirty="0"/>
          </a:p>
          <a:p>
            <a:pPr marL="1257300" lvl="2" indent="-342900">
              <a:buFont typeface="Arial" pitchFamily="34" charset="0"/>
              <a:buChar char="•"/>
            </a:pPr>
            <a:r>
              <a:rPr lang="en-US" sz="1400" dirty="0"/>
              <a:t>Publish a policy statement informing employees that it is unlawful to have or use drugs in the workplace and the penalties imposed if they do</a:t>
            </a:r>
          </a:p>
          <a:p>
            <a:pPr marL="1257300" lvl="2" indent="-342900">
              <a:buFont typeface="Arial" pitchFamily="34" charset="0"/>
              <a:buChar char="•"/>
            </a:pPr>
            <a:r>
              <a:rPr lang="en-US" sz="1400" dirty="0"/>
              <a:t>Create a drug free awareness program to educate employee</a:t>
            </a:r>
          </a:p>
          <a:p>
            <a:pPr marL="1257300" lvl="2" indent="-342900">
              <a:buFont typeface="Arial" pitchFamily="34" charset="0"/>
              <a:buChar char="•"/>
            </a:pPr>
            <a:r>
              <a:rPr lang="en-US" sz="1400" dirty="0"/>
              <a:t>Notify employees that employment on a federal contract requires the employee to abide by the drug free workplace policy</a:t>
            </a:r>
          </a:p>
          <a:p>
            <a:pPr marL="1257300" lvl="2" indent="-342900">
              <a:buFont typeface="Arial" pitchFamily="34" charset="0"/>
              <a:buChar char="•"/>
            </a:pPr>
            <a:r>
              <a:rPr lang="en-US" sz="1400" dirty="0"/>
              <a:t>Notify the contracting federal agency within 10 days of receiving notice that any employee has been convicted of a criminal drug violation in the workplace</a:t>
            </a:r>
          </a:p>
          <a:p>
            <a:pPr marL="1257300" lvl="2" indent="-342900">
              <a:buFont typeface="Arial" pitchFamily="34" charset="0"/>
              <a:buChar char="•"/>
            </a:pPr>
            <a:r>
              <a:rPr lang="en-US" sz="1400" dirty="0"/>
              <a:t>Impose a penalty on employees convicted of drug violations or require participation in a drug rehabilitation program</a:t>
            </a:r>
          </a:p>
          <a:p>
            <a:pPr marL="1257300" lvl="2" indent="-342900">
              <a:buFont typeface="Arial" pitchFamily="34" charset="0"/>
              <a:buChar char="•"/>
            </a:pPr>
            <a:r>
              <a:rPr lang="en-US" sz="1400" dirty="0"/>
              <a:t>Make an ongoing good faith effort to maintain a drug free workspace</a:t>
            </a:r>
          </a:p>
          <a:p>
            <a:pPr lvl="2"/>
            <a:endParaRPr lang="en-US" sz="1400" dirty="0"/>
          </a:p>
          <a:p>
            <a:pPr lvl="2"/>
            <a:r>
              <a:rPr lang="en-US" sz="1400" dirty="0"/>
              <a:t>It does not mandate testing</a:t>
            </a:r>
          </a:p>
          <a:p>
            <a:pPr marL="1257300" lvl="2" indent="-342900">
              <a:buFont typeface="Arial" pitchFamily="34" charset="0"/>
              <a:buChar char="•"/>
            </a:pPr>
            <a:endParaRPr lang="en-US" sz="1800" dirty="0"/>
          </a:p>
          <a:p>
            <a:pPr marL="1257300" lvl="2" indent="-342900">
              <a:buFont typeface="Arial" pitchFamily="34" charset="0"/>
              <a:buChar char="•"/>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56</a:t>
            </a:fld>
            <a:endParaRPr lang="en-US"/>
          </a:p>
        </p:txBody>
      </p:sp>
    </p:spTree>
    <p:extLst>
      <p:ext uri="{BB962C8B-B14F-4D97-AF65-F5344CB8AC3E}">
        <p14:creationId xmlns:p14="http://schemas.microsoft.com/office/powerpoint/2010/main" val="1756712768"/>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Possible Employer Drug Policies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202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sz="2000" dirty="0"/>
              <a:t>Drug “use” vs. “impairment”</a:t>
            </a:r>
          </a:p>
          <a:p>
            <a:endParaRPr lang="en-US" sz="2000" dirty="0"/>
          </a:p>
          <a:p>
            <a:pPr marL="800100" lvl="1" indent="-342900">
              <a:buFont typeface="Courier New" panose="02070309020205020404" pitchFamily="49" charset="0"/>
              <a:buChar char="o"/>
            </a:pPr>
            <a:r>
              <a:rPr lang="en-US" sz="2000" dirty="0"/>
              <a:t>THC levels in medical marijuana user vs. casual user</a:t>
            </a:r>
          </a:p>
          <a:p>
            <a:pPr lvl="1" indent="-457200">
              <a:buFont typeface="Wingdings" panose="05000000000000000000" pitchFamily="2" charset="2"/>
              <a:buChar char="Ø"/>
            </a:pPr>
            <a:endParaRPr lang="en-US" sz="2000" dirty="0"/>
          </a:p>
          <a:p>
            <a:pPr lvl="1" indent="-457200">
              <a:buFont typeface="Wingdings" panose="05000000000000000000" pitchFamily="2" charset="2"/>
              <a:buChar char="Ø"/>
            </a:pPr>
            <a:r>
              <a:rPr lang="en-US" sz="2000" dirty="0"/>
              <a:t>Policy should address prescription medication that may affect employee’s ability to work safely and competently</a:t>
            </a:r>
          </a:p>
          <a:p>
            <a:pPr lvl="1" indent="-457200">
              <a:buFont typeface="Wingdings" panose="05000000000000000000" pitchFamily="2" charset="2"/>
              <a:buChar char="Ø"/>
            </a:pPr>
            <a:endParaRPr lang="en-US" sz="2000" dirty="0"/>
          </a:p>
          <a:p>
            <a:pPr lvl="1" indent="-457200">
              <a:buFont typeface="Wingdings" panose="05000000000000000000" pitchFamily="2" charset="2"/>
              <a:buChar char="Ø"/>
            </a:pPr>
            <a:r>
              <a:rPr lang="en-US" sz="2000" dirty="0"/>
              <a:t>Consequences for refusal to submit to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57</a:t>
            </a:fld>
            <a:endParaRPr lang="en-US"/>
          </a:p>
        </p:txBody>
      </p:sp>
    </p:spTree>
    <p:extLst>
      <p:ext uri="{BB962C8B-B14F-4D97-AF65-F5344CB8AC3E}">
        <p14:creationId xmlns:p14="http://schemas.microsoft.com/office/powerpoint/2010/main" val="1269015746"/>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The Arkansas Amendment </a:t>
            </a:r>
            <a:br>
              <a:rPr lang="en-US" sz="3600">
                <a:solidFill>
                  <a:schemeClr val="bg1"/>
                </a:solidFill>
              </a:rPr>
            </a:br>
            <a:r>
              <a:rPr lang="en-US" sz="3600">
                <a:solidFill>
                  <a:schemeClr val="bg1"/>
                </a:solidFill>
              </a:rPr>
              <a:t>Employer Issues/Suggestions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r>
              <a:rPr lang="en-US" sz="2000" dirty="0"/>
              <a:t>Review drug testing policies and procedures.</a:t>
            </a:r>
          </a:p>
          <a:p>
            <a:endParaRPr lang="en-US" sz="2000" dirty="0"/>
          </a:p>
          <a:p>
            <a:pPr marL="342900" indent="-342900">
              <a:buFont typeface="Wingdings" panose="05000000000000000000" pitchFamily="2" charset="2"/>
              <a:buChar char="Ø"/>
            </a:pPr>
            <a:r>
              <a:rPr lang="en-US" sz="2000" dirty="0"/>
              <a:t>Under the AMMA employers may continue to establish and implement a substance abuse and drug-free workplace policy that includes a drug testing program that complies with state or federal law and may take action with respect to an applicant or employee under such a policy</a:t>
            </a:r>
          </a:p>
          <a:p>
            <a:pPr marL="0" indent="0">
              <a:buNone/>
            </a:pPr>
            <a:endParaRPr lang="en-US" sz="2000" dirty="0"/>
          </a:p>
          <a:p>
            <a:pPr marL="342900" indent="-342900">
              <a:buFont typeface="Wingdings" panose="05000000000000000000" pitchFamily="2" charset="2"/>
              <a:buChar char="Ø"/>
            </a:pPr>
            <a:r>
              <a:rPr lang="en-US" sz="2000" dirty="0"/>
              <a:t>Such policies and procedures reinforces the employer’s prohibition on the use of marijuana in the workplace and communicates the consequences of either a positive test for marijuana or an applicant or employee’s refusal to be tested.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58</a:t>
            </a:fld>
            <a:endParaRPr lang="en-US"/>
          </a:p>
        </p:txBody>
      </p:sp>
    </p:spTree>
    <p:extLst>
      <p:ext uri="{BB962C8B-B14F-4D97-AF65-F5344CB8AC3E}">
        <p14:creationId xmlns:p14="http://schemas.microsoft.com/office/powerpoint/2010/main" val="960275593"/>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 </a:t>
            </a:r>
            <a:br>
              <a:rPr lang="en-US" sz="3200">
                <a:solidFill>
                  <a:schemeClr val="bg1"/>
                </a:solidFill>
              </a:rPr>
            </a:br>
            <a:r>
              <a:rPr lang="en-US" sz="3200">
                <a:solidFill>
                  <a:schemeClr val="bg1"/>
                </a:solidFill>
              </a:rPr>
              <a:t>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buNone/>
            </a:pPr>
            <a:endParaRPr lang="en-US" sz="2000" dirty="0"/>
          </a:p>
          <a:p>
            <a:pPr marL="0" indent="0">
              <a:buNone/>
            </a:pPr>
            <a:endParaRPr lang="en-US" sz="2000" dirty="0"/>
          </a:p>
          <a:p>
            <a:pPr marL="0" indent="0">
              <a:buNone/>
            </a:pPr>
            <a:r>
              <a:rPr lang="en-US" sz="2000" dirty="0"/>
              <a:t>Train Managers and Supervisors to Identify Employees Under the Influence with a Good Faith Belief Sufficient to Support the Administration of a Drug Test</a:t>
            </a:r>
          </a:p>
          <a:p>
            <a:pPr marL="0" indent="0">
              <a:buNone/>
            </a:pPr>
            <a:endParaRPr lang="en-US" sz="2000" dirty="0"/>
          </a:p>
          <a:p>
            <a:endParaRPr lang="en-US" sz="2000" dirty="0"/>
          </a:p>
          <a:p>
            <a:r>
              <a:rPr lang="en-US" sz="2000" dirty="0"/>
              <a:t>Employers may only act against an employee so long as they have a good faith belief that the employee possessed, smoked, ingested, or otherwise used marijuana, or was under the influence of marijuana, while on the premises of the employer or during the hours of employment.</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59</a:t>
            </a:fld>
            <a:endParaRPr lang="en-US"/>
          </a:p>
        </p:txBody>
      </p:sp>
    </p:spTree>
    <p:extLst>
      <p:ext uri="{BB962C8B-B14F-4D97-AF65-F5344CB8AC3E}">
        <p14:creationId xmlns:p14="http://schemas.microsoft.com/office/powerpoint/2010/main" val="25911783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2800" b="1" i="0" u="none" strike="noStrike" kern="0" cap="none" spc="0" normalizeH="0" baseline="0" noProof="0" dirty="0">
                <a:ln>
                  <a:noFill/>
                </a:ln>
                <a:solidFill>
                  <a:schemeClr val="bg1"/>
                </a:solidFill>
                <a:effectLst/>
                <a:uLnTx/>
                <a:uFillTx/>
                <a:latin typeface="+mj-lt"/>
                <a:ea typeface="+mj-ea"/>
                <a:cs typeface="+mj-cs"/>
              </a:rPr>
              <a:t>Medical</a:t>
            </a:r>
            <a:r>
              <a:rPr kumimoji="0" lang="en-US" sz="2800" b="1" i="0" u="none" strike="noStrike" kern="0" cap="none" spc="0" normalizeH="0" noProof="0" dirty="0">
                <a:ln>
                  <a:noFill/>
                </a:ln>
                <a:solidFill>
                  <a:schemeClr val="bg1"/>
                </a:solidFill>
                <a:effectLst/>
                <a:uLnTx/>
                <a:uFillTx/>
                <a:latin typeface="+mj-lt"/>
                <a:ea typeface="+mj-ea"/>
                <a:cs typeface="+mj-cs"/>
              </a:rPr>
              <a:t> Marijuana</a:t>
            </a:r>
          </a:p>
          <a:p>
            <a:pPr marL="0" marR="0" lvl="0" indent="0" algn="ctr" defTabSz="914400" rtl="0" eaLnBrk="1" fontAlgn="base" latinLnBrk="0" hangingPunct="1">
              <a:lnSpc>
                <a:spcPct val="100000"/>
              </a:lnSpc>
              <a:spcBef>
                <a:spcPct val="0"/>
              </a:spcBef>
              <a:spcAft>
                <a:spcPct val="0"/>
              </a:spcAft>
              <a:buClrTx/>
              <a:buSzTx/>
              <a:buFontTx/>
              <a:buNone/>
              <a:defRPr/>
            </a:pPr>
            <a:r>
              <a:rPr kumimoji="0" lang="en-US" sz="2800" b="1" i="0" u="none" strike="noStrike" kern="0" cap="none" spc="0" normalizeH="0" noProof="0" dirty="0">
                <a:ln>
                  <a:noFill/>
                </a:ln>
                <a:solidFill>
                  <a:schemeClr val="bg1"/>
                </a:solidFill>
                <a:effectLst/>
                <a:uLnTx/>
                <a:uFillTx/>
                <a:latin typeface="+mj-lt"/>
                <a:ea typeface="+mj-ea"/>
                <a:cs typeface="+mj-cs"/>
              </a:rPr>
              <a:t> Constitutional Amendment</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r>
              <a:rPr lang="en-US" sz="2000" kern="0" dirty="0">
                <a:latin typeface="+mn-lt"/>
                <a:ea typeface="+mn-ea"/>
              </a:rPr>
              <a:t>Decriminalizes (from a state [Arkansas] standpoint) certain use of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Establishment of regulation of cultivators and dispensaries</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Does not require “Employer to accommodate the ingestion of marijuana in a workplace or an employee working under the influence of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Outlines process pursuant to which an individual can become a “Qualifying Patient” who can use medical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Doctor certifies he/she has a “Qualifying Medical Condition” </a:t>
            </a:r>
          </a:p>
          <a:p>
            <a:pPr marL="285750" lvl="0" indent="-285750" eaLnBrk="1" hangingPunct="1">
              <a:spcBef>
                <a:spcPct val="20000"/>
              </a:spcBef>
              <a:buFont typeface="Wingdings" panose="05000000000000000000" pitchFamily="2" charset="2"/>
              <a:buChar char="Ø"/>
              <a:defRPr/>
            </a:pPr>
            <a:endParaRPr lang="en-US" kern="0" dirty="0">
              <a:latin typeface="+mn-lt"/>
              <a:ea typeface="+mn-ea"/>
            </a:endParaRP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a:t>
            </a:fld>
            <a:endParaRPr lang="en-US"/>
          </a:p>
        </p:txBody>
      </p:sp>
    </p:spTree>
    <p:extLst>
      <p:ext uri="{BB962C8B-B14F-4D97-AF65-F5344CB8AC3E}">
        <p14:creationId xmlns:p14="http://schemas.microsoft.com/office/powerpoint/2010/main" val="250152992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 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Employers must demonstrate they have the necessary “good faith belief” to warrant the administration of a drug test before taking action against the employee.</a:t>
            </a:r>
          </a:p>
          <a:p>
            <a:pPr marL="0" indent="0">
              <a:buNone/>
            </a:pPr>
            <a:endParaRPr lang="en-US" sz="2000" dirty="0"/>
          </a:p>
          <a:p>
            <a:pPr marL="342900" indent="-342900">
              <a:buFont typeface="Wingdings" panose="05000000000000000000" pitchFamily="2" charset="2"/>
              <a:buChar char="Ø"/>
            </a:pPr>
            <a:r>
              <a:rPr lang="en-US" sz="2000" dirty="0"/>
              <a:t>Managers and supervisors should not rely on a good faith belief alone to support taking action against an employee.</a:t>
            </a:r>
          </a:p>
          <a:p>
            <a:pPr marL="0" indent="0">
              <a:buNone/>
            </a:pPr>
            <a:endParaRPr lang="en-US" sz="2000" dirty="0"/>
          </a:p>
          <a:p>
            <a:pPr marL="342900" indent="-342900">
              <a:buFont typeface="Wingdings" panose="05000000000000000000" pitchFamily="2" charset="2"/>
              <a:buChar char="Ø"/>
            </a:pPr>
            <a:r>
              <a:rPr lang="en-US" sz="2000" dirty="0"/>
              <a:t>The observations of the manager or supervisor should be used to support the administration of a subsequent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60</a:t>
            </a:fld>
            <a:endParaRPr lang="en-US"/>
          </a:p>
        </p:txBody>
      </p:sp>
    </p:spTree>
    <p:extLst>
      <p:ext uri="{BB962C8B-B14F-4D97-AF65-F5344CB8AC3E}">
        <p14:creationId xmlns:p14="http://schemas.microsoft.com/office/powerpoint/2010/main" val="228357743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 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“Good faith belief” means a reasonable reliance on fact and can be based on observed conduct, behavior or appearance, information reported by a person believed to be reliable, or written, electronic or verbal statements from the employee or other persons.</a:t>
            </a:r>
          </a:p>
          <a:p>
            <a:pPr marL="0" indent="0">
              <a:buNone/>
            </a:pPr>
            <a:endParaRPr lang="en-US" sz="2000" dirty="0"/>
          </a:p>
          <a:p>
            <a:pPr marL="342900" indent="-342900">
              <a:buFont typeface="Wingdings" panose="05000000000000000000" pitchFamily="2" charset="2"/>
              <a:buChar char="Ø"/>
            </a:pPr>
            <a:r>
              <a:rPr lang="en-US" sz="2000" dirty="0"/>
              <a:t>A manager or supervisor deciding whether to administer a drug test to an employee must be able to identify not only the source of the information on which he or she is acting, but also why their reliance on the information is reasonable.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61</a:t>
            </a:fld>
            <a:endParaRPr lang="en-US"/>
          </a:p>
        </p:txBody>
      </p:sp>
    </p:spTree>
    <p:extLst>
      <p:ext uri="{BB962C8B-B14F-4D97-AF65-F5344CB8AC3E}">
        <p14:creationId xmlns:p14="http://schemas.microsoft.com/office/powerpoint/2010/main" val="4183286357"/>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Drug Testing Recommendations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Institute policy that requires employees to disclose use of medications that may impair their ability to work if this request is job-related and consistent with business necessity</a:t>
            </a:r>
          </a:p>
          <a:p>
            <a:endParaRPr lang="en-US" sz="2000" dirty="0"/>
          </a:p>
          <a:p>
            <a:pPr marL="457200" indent="-457200">
              <a:buFont typeface="Wingdings" panose="05000000000000000000" pitchFamily="2" charset="2"/>
              <a:buChar char="Ø"/>
            </a:pPr>
            <a:r>
              <a:rPr lang="en-US" sz="2000" dirty="0"/>
              <a:t>If an employee tests positive for marijuana, confirm that employee is prescribed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62</a:t>
            </a:fld>
            <a:endParaRPr lang="en-US"/>
          </a:p>
        </p:txBody>
      </p:sp>
    </p:spTree>
    <p:extLst>
      <p:ext uri="{BB962C8B-B14F-4D97-AF65-F5344CB8AC3E}">
        <p14:creationId xmlns:p14="http://schemas.microsoft.com/office/powerpoint/2010/main" val="4111189499"/>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The Arkansas Amendment</a:t>
            </a:r>
            <a:br>
              <a:rPr lang="en-US" sz="3200">
                <a:solidFill>
                  <a:schemeClr val="bg1"/>
                </a:solidFill>
              </a:rPr>
            </a:br>
            <a:r>
              <a:rPr lang="en-US" sz="3200">
                <a:solidFill>
                  <a:schemeClr val="bg1"/>
                </a:solidFill>
              </a:rPr>
              <a:t>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Businesses should also train their frontline supervisors and managers to identify when an employee may be under the influence of marijuana during their hours of employment.</a:t>
            </a:r>
          </a:p>
          <a:p>
            <a:pPr marL="0" indent="0">
              <a:buNone/>
            </a:pPr>
            <a:endParaRPr lang="en-US" sz="2000" dirty="0"/>
          </a:p>
          <a:p>
            <a:pPr marL="342900" indent="-342900">
              <a:buFont typeface="Wingdings" panose="05000000000000000000" pitchFamily="2" charset="2"/>
              <a:buChar char="Ø"/>
            </a:pPr>
            <a:r>
              <a:rPr lang="en-US" sz="2000" dirty="0"/>
              <a:t>The observation of these physical symptoms supports the administration of a drug test, which if positive supports the employer taking action against the employee assuming the proper policies are included in the employer’s handbook.</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63</a:t>
            </a:fld>
            <a:endParaRPr lang="en-US"/>
          </a:p>
        </p:txBody>
      </p:sp>
    </p:spTree>
    <p:extLst>
      <p:ext uri="{BB962C8B-B14F-4D97-AF65-F5344CB8AC3E}">
        <p14:creationId xmlns:p14="http://schemas.microsoft.com/office/powerpoint/2010/main" val="1160868985"/>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Employer Issues/Suggestions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buNone/>
            </a:pPr>
            <a:r>
              <a:rPr lang="en-US" sz="2000" dirty="0"/>
              <a:t>The Americans with Disabilities Act</a:t>
            </a:r>
          </a:p>
          <a:p>
            <a:pPr marL="0" indent="0">
              <a:buNone/>
            </a:pPr>
            <a:endParaRPr lang="en-US" sz="2000" dirty="0"/>
          </a:p>
          <a:p>
            <a:pPr marL="342900" indent="-342900">
              <a:buFont typeface="Wingdings" panose="05000000000000000000" pitchFamily="2" charset="2"/>
              <a:buChar char="Ø"/>
            </a:pPr>
            <a:r>
              <a:rPr lang="en-US" sz="2000" dirty="0"/>
              <a:t>Employers may prohibit current illegal use of drugs and alcohol in the workplace and require that employees report for duty without engaging in the unlawful use of drugs</a:t>
            </a:r>
          </a:p>
          <a:p>
            <a:pPr marL="109728" indent="0">
              <a:buNone/>
            </a:pPr>
            <a:endParaRPr lang="en-US" sz="2000" dirty="0"/>
          </a:p>
          <a:p>
            <a:pPr marL="342900" indent="-342900">
              <a:buFont typeface="Wingdings" panose="05000000000000000000" pitchFamily="2" charset="2"/>
              <a:buChar char="Ø"/>
            </a:pPr>
            <a:r>
              <a:rPr lang="en-US" sz="2000" dirty="0"/>
              <a:t>A positive test result establishes “current” use</a:t>
            </a:r>
          </a:p>
          <a:p>
            <a:endParaRPr lang="en-US" sz="2000" dirty="0"/>
          </a:p>
          <a:p>
            <a:pPr marL="342900" indent="-342900">
              <a:buFont typeface="Wingdings" panose="05000000000000000000" pitchFamily="2" charset="2"/>
              <a:buChar char="Ø"/>
            </a:pPr>
            <a:r>
              <a:rPr lang="en-US" sz="2000" dirty="0"/>
              <a:t>Under federal law, medical marijuana use is considered illegal drug use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64</a:t>
            </a:fld>
            <a:endParaRPr lang="en-US"/>
          </a:p>
        </p:txBody>
      </p:sp>
    </p:spTree>
    <p:extLst>
      <p:ext uri="{BB962C8B-B14F-4D97-AF65-F5344CB8AC3E}">
        <p14:creationId xmlns:p14="http://schemas.microsoft.com/office/powerpoint/2010/main" val="3183145340"/>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800" dirty="0"/>
              <a:t>Americans with Disabilities Act (cont.)</a:t>
            </a:r>
          </a:p>
          <a:p>
            <a:pPr marL="800100" lvl="1" indent="-342900">
              <a:buFont typeface="Courier New" panose="02070309020205020404" pitchFamily="49" charset="0"/>
              <a:buChar char="o"/>
            </a:pPr>
            <a:r>
              <a:rPr lang="en-US" sz="1800" dirty="0"/>
              <a:t>Contains an illegal drug provision (exception for use of Schedule I drug taken under supervision by a licensed health care professional)</a:t>
            </a:r>
          </a:p>
          <a:p>
            <a:pPr marL="800100" lvl="1" indent="-342900">
              <a:buFont typeface="Courier New" panose="02070309020205020404" pitchFamily="49" charset="0"/>
              <a:buChar char="o"/>
            </a:pPr>
            <a:r>
              <a:rPr lang="en-US" sz="1800" dirty="0"/>
              <a:t>Employees are seeking accommodation for the underlying disability that necessitates the use of medical marijuana</a:t>
            </a:r>
          </a:p>
          <a:p>
            <a:pPr marL="800100" lvl="1" indent="-342900">
              <a:buFont typeface="Courier New" panose="02070309020205020404" pitchFamily="49" charset="0"/>
              <a:buChar char="o"/>
            </a:pPr>
            <a:r>
              <a:rPr lang="en-US" sz="1800" dirty="0"/>
              <a:t>Does the accommodation impose an “undue hardship”?</a:t>
            </a:r>
          </a:p>
          <a:p>
            <a:pPr marL="1714500" lvl="3" indent="-342900">
              <a:buFont typeface="Wingdings" panose="05000000000000000000" pitchFamily="2" charset="2"/>
              <a:buChar char="§"/>
            </a:pPr>
            <a:r>
              <a:rPr lang="en-US" sz="1800" dirty="0">
                <a:solidFill>
                  <a:schemeClr val="tx1">
                    <a:lumMod val="95000"/>
                    <a:lumOff val="5000"/>
                  </a:schemeClr>
                </a:solidFill>
              </a:rPr>
              <a:t>Nature and cost of the accommodation</a:t>
            </a:r>
          </a:p>
          <a:p>
            <a:pPr marL="1714500" lvl="3" indent="-342900">
              <a:buFont typeface="Wingdings" panose="05000000000000000000" pitchFamily="2" charset="2"/>
              <a:buChar char="§"/>
            </a:pPr>
            <a:r>
              <a:rPr lang="en-US" sz="1800" dirty="0">
                <a:solidFill>
                  <a:schemeClr val="tx1">
                    <a:lumMod val="95000"/>
                    <a:lumOff val="5000"/>
                  </a:schemeClr>
                </a:solidFill>
              </a:rPr>
              <a:t>Financial resources of the employer</a:t>
            </a:r>
          </a:p>
          <a:p>
            <a:pPr marL="1714500" lvl="3" indent="-342900">
              <a:buFont typeface="Wingdings" panose="05000000000000000000" pitchFamily="2" charset="2"/>
              <a:buChar char="§"/>
            </a:pPr>
            <a:r>
              <a:rPr lang="en-US" sz="1800" dirty="0">
                <a:solidFill>
                  <a:schemeClr val="tx1">
                    <a:lumMod val="95000"/>
                    <a:lumOff val="5000"/>
                  </a:schemeClr>
                </a:solidFill>
              </a:rPr>
              <a:t>Type of operation of the employer</a:t>
            </a:r>
          </a:p>
          <a:p>
            <a:pPr marL="1714500" lvl="3" indent="-342900">
              <a:buFont typeface="Wingdings" panose="05000000000000000000" pitchFamily="2" charset="2"/>
              <a:buChar char="§"/>
            </a:pPr>
            <a:r>
              <a:rPr lang="en-US" sz="1800" dirty="0">
                <a:solidFill>
                  <a:schemeClr val="tx1">
                    <a:lumMod val="95000"/>
                    <a:lumOff val="5000"/>
                  </a:schemeClr>
                </a:solidFill>
              </a:rPr>
              <a:t>Impact of the accommodation</a:t>
            </a:r>
          </a:p>
          <a:p>
            <a:pPr marL="457200" lvl="3" indent="-457200">
              <a:buFont typeface="Wingdings" panose="05000000000000000000" pitchFamily="2" charset="2"/>
              <a:buChar char="Ø"/>
            </a:pPr>
            <a:r>
              <a:rPr lang="en-US" sz="1800" dirty="0">
                <a:solidFill>
                  <a:schemeClr val="tx1">
                    <a:lumMod val="95000"/>
                    <a:lumOff val="5000"/>
                  </a:schemeClr>
                </a:solidFill>
              </a:rPr>
              <a:t>Is there a connection between the medical screening and the work performed?</a:t>
            </a:r>
          </a:p>
          <a:p>
            <a:pPr marL="1257300" lvl="4" indent="-342900">
              <a:buFont typeface="Courier New" panose="02070309020205020404" pitchFamily="49" charset="0"/>
              <a:buChar char="o"/>
            </a:pPr>
            <a:r>
              <a:rPr lang="en-US" sz="1800" dirty="0"/>
              <a:t>Examples – airline pilots, school bus drivers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65</a:t>
            </a:fld>
            <a:endParaRPr lang="en-US"/>
          </a:p>
        </p:txBody>
      </p:sp>
    </p:spTree>
    <p:extLst>
      <p:ext uri="{BB962C8B-B14F-4D97-AF65-F5344CB8AC3E}">
        <p14:creationId xmlns:p14="http://schemas.microsoft.com/office/powerpoint/2010/main" val="112797490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200">
                <a:solidFill>
                  <a:schemeClr val="bg1"/>
                </a:solidFill>
              </a:rPr>
              <a:t>Employer Issues/Suggestions (cont.)</a:t>
            </a:r>
            <a:endPar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52400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endParaRPr lang="en-US" sz="2000" dirty="0"/>
          </a:p>
          <a:p>
            <a:pPr marL="0" indent="0" algn="ctr">
              <a:buNone/>
            </a:pPr>
            <a:r>
              <a:rPr lang="en-US" sz="2000" dirty="0"/>
              <a:t>Health Coverage Issues?</a:t>
            </a:r>
          </a:p>
          <a:p>
            <a:pPr marL="0" indent="0" algn="ctr">
              <a:buNone/>
            </a:pPr>
            <a:endParaRPr lang="en-US" sz="2000" dirty="0"/>
          </a:p>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Some states with medical marijuana laws expressly do not require health insurance providers to reimburse for medical marijuana</a:t>
            </a:r>
          </a:p>
          <a:p>
            <a:endParaRPr lang="en-US" sz="2000" dirty="0"/>
          </a:p>
          <a:p>
            <a:pPr marL="342900" indent="-342900">
              <a:buFont typeface="Wingdings" panose="05000000000000000000" pitchFamily="2" charset="2"/>
              <a:buChar char="Ø"/>
            </a:pPr>
            <a:r>
              <a:rPr lang="en-US" sz="2000" dirty="0"/>
              <a:t>Arkansas Amendment does not require a governmental medical assistance program or private health insurer to cover medical marijuana unless federal law requires it.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66</a:t>
            </a:fld>
            <a:endParaRPr lang="en-US"/>
          </a:p>
        </p:txBody>
      </p:sp>
    </p:spTree>
    <p:extLst>
      <p:ext uri="{BB962C8B-B14F-4D97-AF65-F5344CB8AC3E}">
        <p14:creationId xmlns:p14="http://schemas.microsoft.com/office/powerpoint/2010/main" val="455969657"/>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rPr>
              <a:t>“Zero Tolerance” Policies - Federal</a:t>
            </a:r>
          </a:p>
        </p:txBody>
      </p:sp>
      <p:sp>
        <p:nvSpPr>
          <p:cNvPr id="6" name="Rectangle 16"/>
          <p:cNvSpPr txBox="1">
            <a:spLocks noChangeArrowheads="1"/>
          </p:cNvSpPr>
          <p:nvPr/>
        </p:nvSpPr>
        <p:spPr bwMode="auto">
          <a:xfrm>
            <a:off x="914400" y="167640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Arial" pitchFamily="34" charset="0"/>
              <a:buChar char="•"/>
              <a:defRPr/>
            </a:pPr>
            <a:r>
              <a:rPr lang="en-US" sz="2800" kern="0" dirty="0">
                <a:latin typeface="+mn-lt"/>
                <a:ea typeface="+mn-ea"/>
              </a:rPr>
              <a:t>Federal Drug Free Workplace Act</a:t>
            </a:r>
          </a:p>
          <a:p>
            <a:pPr marL="914400" lvl="1" indent="-457200" eaLnBrk="1" hangingPunct="1">
              <a:spcBef>
                <a:spcPct val="20000"/>
              </a:spcBef>
              <a:buFont typeface="Courier New" panose="02070309020205020404" pitchFamily="49" charset="0"/>
              <a:buChar char="o"/>
              <a:defRPr/>
            </a:pPr>
            <a:r>
              <a:rPr lang="en-US" sz="2000" kern="0" dirty="0">
                <a:latin typeface="+mn-lt"/>
                <a:ea typeface="+mn-ea"/>
              </a:rPr>
              <a:t>Federal grant recipients and contractors must adopt a zero tolerance policy for drug use and certify that he workplace is drug free.</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Publish a written policy and require employee consent;</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Initiate awareness programs about dangers of drug abuse and available counseling/rehabilitation;</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Requires employees to notify employers of any drug-related conviction; and</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Make an ongoing good faith effort to maintain a drug-free workplace.</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*The Act does </a:t>
            </a:r>
            <a:r>
              <a:rPr lang="en-US" sz="2000" u="sng" kern="0" dirty="0">
                <a:latin typeface="+mn-lt"/>
                <a:ea typeface="+mn-ea"/>
              </a:rPr>
              <a:t>not</a:t>
            </a:r>
            <a:r>
              <a:rPr lang="en-US" sz="2000" kern="0" dirty="0">
                <a:latin typeface="+mn-lt"/>
                <a:ea typeface="+mn-ea"/>
              </a:rPr>
              <a:t> require (or prohibit) drug testing.</a:t>
            </a: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67</a:t>
            </a:fld>
            <a:endParaRPr lang="en-US"/>
          </a:p>
        </p:txBody>
      </p:sp>
    </p:spTree>
    <p:extLst>
      <p:ext uri="{BB962C8B-B14F-4D97-AF65-F5344CB8AC3E}">
        <p14:creationId xmlns:p14="http://schemas.microsoft.com/office/powerpoint/2010/main" val="2723092794"/>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a:ln>
                  <a:noFill/>
                </a:ln>
                <a:solidFill>
                  <a:schemeClr val="bg1"/>
                </a:solidFill>
                <a:effectLst/>
                <a:uLnTx/>
                <a:uFillTx/>
                <a:latin typeface="HelveticaNeueLT Com 25 UltLt" pitchFamily="34" charset="0"/>
                <a:ea typeface="+mj-ea"/>
                <a:cs typeface="+mj-cs"/>
              </a:rPr>
              <a:t>“Zero Tolerance” Policies - Federal</a:t>
            </a:r>
          </a:p>
        </p:txBody>
      </p:sp>
      <p:sp>
        <p:nvSpPr>
          <p:cNvPr id="6" name="Rectangle 16"/>
          <p:cNvSpPr txBox="1">
            <a:spLocks noChangeArrowheads="1"/>
          </p:cNvSpPr>
          <p:nvPr/>
        </p:nvSpPr>
        <p:spPr bwMode="auto">
          <a:xfrm>
            <a:off x="533400" y="1676400"/>
            <a:ext cx="75438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2800" b="0" i="0" u="none" strike="noStrike" kern="0" cap="none" spc="0" normalizeH="0" baseline="0" noProof="0" dirty="0">
              <a:ln>
                <a:noFill/>
              </a:ln>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r>
              <a:rPr kumimoji="0" lang="en-US" sz="2000" b="0" i="0" u="none" strike="noStrike" kern="0" cap="none" spc="0" normalizeH="0" baseline="0" noProof="0" dirty="0">
                <a:ln>
                  <a:noFill/>
                </a:ln>
                <a:effectLst/>
                <a:uLnTx/>
                <a:uFillTx/>
                <a:latin typeface="+mn-lt"/>
                <a:ea typeface="+mn-ea"/>
                <a:cs typeface="+mn-cs"/>
              </a:rPr>
              <a:t>Department of Transportation</a:t>
            </a:r>
          </a:p>
          <a:p>
            <a:pPr marR="0" lvl="0" algn="l" defTabSz="914400" rtl="0" eaLnBrk="1" fontAlgn="base" latinLnBrk="0" hangingPunct="1">
              <a:lnSpc>
                <a:spcPct val="100000"/>
              </a:lnSpc>
              <a:spcBef>
                <a:spcPct val="20000"/>
              </a:spcBef>
              <a:spcAft>
                <a:spcPct val="0"/>
              </a:spcAft>
              <a:buClrTx/>
              <a:buSzTx/>
              <a:defRPr/>
            </a:pPr>
            <a:endParaRPr kumimoji="0" lang="en-US" sz="2000" b="0" i="0" u="none" strike="noStrike" kern="0" cap="none" spc="0" normalizeH="0" baseline="0" noProof="0" dirty="0">
              <a:ln>
                <a:noFill/>
              </a:ln>
              <a:effectLst/>
              <a:uLnTx/>
              <a:uFillTx/>
              <a:latin typeface="+mn-lt"/>
              <a:ea typeface="+mn-ea"/>
              <a:cs typeface="+mn-cs"/>
            </a:endParaRPr>
          </a:p>
          <a:p>
            <a:pPr marL="914400" lvl="1" indent="-457200" eaLnBrk="1" hangingPunct="1">
              <a:spcBef>
                <a:spcPct val="20000"/>
              </a:spcBef>
              <a:buFont typeface="Courier New" panose="02070309020205020404" pitchFamily="49" charset="0"/>
              <a:buChar char="o"/>
              <a:defRPr/>
            </a:pPr>
            <a:r>
              <a:rPr lang="en-US" sz="2000" kern="0" dirty="0">
                <a:latin typeface="+mn-lt"/>
                <a:ea typeface="+mn-ea"/>
              </a:rPr>
              <a:t>Federal law </a:t>
            </a:r>
            <a:r>
              <a:rPr lang="en-US" sz="2000" u="sng" kern="0" dirty="0">
                <a:latin typeface="+mn-lt"/>
                <a:ea typeface="+mn-ea"/>
              </a:rPr>
              <a:t>requires</a:t>
            </a:r>
            <a:r>
              <a:rPr lang="en-US" sz="2000" kern="0" dirty="0">
                <a:latin typeface="+mn-lt"/>
                <a:ea typeface="+mn-ea"/>
              </a:rPr>
              <a:t> DOT Agencies to implement drug testing of </a:t>
            </a:r>
            <a:r>
              <a:rPr lang="en-US" sz="2000" b="1" kern="0" dirty="0">
                <a:latin typeface="+mn-lt"/>
                <a:ea typeface="+mn-ea"/>
              </a:rPr>
              <a:t>safety-sensitive</a:t>
            </a:r>
            <a:r>
              <a:rPr lang="en-US" sz="2000" kern="0" dirty="0">
                <a:latin typeface="+mn-lt"/>
                <a:ea typeface="+mn-ea"/>
              </a:rPr>
              <a:t> transportation employees in the aviation, trucking (including school bus drivers, and certain limousine and van drivers), railroads, mass transit, and pipelines industries</a:t>
            </a:r>
          </a:p>
          <a:p>
            <a:pPr marL="914400" lvl="1" indent="-457200" eaLnBrk="1" hangingPunct="1">
              <a:spcBef>
                <a:spcPct val="20000"/>
              </a:spcBef>
              <a:buFont typeface="Courier New" panose="02070309020205020404" pitchFamily="49" charset="0"/>
              <a:buChar char="o"/>
              <a:defRPr/>
            </a:pPr>
            <a:r>
              <a:rPr kumimoji="0" lang="en-US" sz="2000" b="0" i="0" u="none" strike="noStrike" kern="0" cap="none" spc="0" normalizeH="0" baseline="0" noProof="0" dirty="0">
                <a:ln>
                  <a:noFill/>
                </a:ln>
                <a:effectLst/>
                <a:uLnTx/>
                <a:uFillTx/>
                <a:latin typeface="+mn-lt"/>
                <a:ea typeface="+mn-ea"/>
              </a:rPr>
              <a:t>Arkansas law does not trump federal statutes.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68</a:t>
            </a:fld>
            <a:endParaRPr lang="en-US"/>
          </a:p>
        </p:txBody>
      </p:sp>
    </p:spTree>
    <p:extLst>
      <p:ext uri="{BB962C8B-B14F-4D97-AF65-F5344CB8AC3E}">
        <p14:creationId xmlns:p14="http://schemas.microsoft.com/office/powerpoint/2010/main" val="1136173261"/>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Occupational Safety and Health Administration (OSHA)</a:t>
            </a:r>
          </a:p>
          <a:p>
            <a:pPr marL="109728" indent="0" algn="ctr">
              <a:buNone/>
            </a:pPr>
            <a:r>
              <a:rPr lang="en-US" sz="2000" dirty="0"/>
              <a:t>General Duty Clause</a:t>
            </a:r>
          </a:p>
          <a:p>
            <a:pPr marL="109728" indent="0" algn="ctr">
              <a:buNone/>
            </a:pPr>
            <a:endParaRPr lang="en-US" sz="2000" dirty="0"/>
          </a:p>
          <a:p>
            <a:pPr marL="800100" lvl="1" indent="-342900">
              <a:buFont typeface="Courier New" panose="02070309020205020404" pitchFamily="49" charset="0"/>
              <a:buChar char="o"/>
            </a:pPr>
            <a:r>
              <a:rPr lang="en-US" sz="2000" dirty="0"/>
              <a:t>Maintain workplaces that are free from hazards likely to cause death or serious physical harm to employees </a:t>
            </a:r>
          </a:p>
          <a:p>
            <a:pPr marL="800100" lvl="1" indent="-342900">
              <a:buFont typeface="Courier New" panose="02070309020205020404" pitchFamily="49" charset="0"/>
              <a:buChar char="o"/>
            </a:pPr>
            <a:r>
              <a:rPr lang="en-US" sz="2000" dirty="0"/>
              <a:t>Impairment caused by marijuana could be considered a hazard and a possible violation of OSHA</a:t>
            </a:r>
          </a:p>
          <a:p>
            <a:pPr marL="800100" lvl="1" indent="-342900">
              <a:buFont typeface="Courier New" panose="02070309020205020404" pitchFamily="49" charset="0"/>
              <a:buChar char="o"/>
            </a:pPr>
            <a:r>
              <a:rPr lang="en-US" sz="2000" dirty="0"/>
              <a:t>Does legalization have the potential to increase injury and citation risks?</a:t>
            </a:r>
          </a:p>
          <a:p>
            <a:pPr marL="457200" lvl="0" indent="-457200" eaLnBrk="1" hangingPunct="1">
              <a:spcBef>
                <a:spcPct val="20000"/>
              </a:spcBef>
              <a:buFont typeface="Wingdings" panose="05000000000000000000" pitchFamily="2" charset="2"/>
              <a:buChar char="Ø"/>
              <a:defRPr/>
            </a:pPr>
            <a:endParaRPr lang="en-US" sz="2800" dirty="0"/>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69</a:t>
            </a:fld>
            <a:endParaRPr lang="en-US"/>
          </a:p>
        </p:txBody>
      </p:sp>
    </p:spTree>
    <p:extLst>
      <p:ext uri="{BB962C8B-B14F-4D97-AF65-F5344CB8AC3E}">
        <p14:creationId xmlns:p14="http://schemas.microsoft.com/office/powerpoint/2010/main" val="200987994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Marijuana is still </a:t>
            </a:r>
            <a:r>
              <a:rPr lang="en-US" sz="2000" b="1" u="sng" dirty="0"/>
              <a:t>illegal</a:t>
            </a:r>
            <a:r>
              <a:rPr lang="en-US" sz="2000" dirty="0"/>
              <a:t> at the Federal level</a:t>
            </a:r>
          </a:p>
          <a:p>
            <a:endParaRPr lang="en-US" sz="2000" dirty="0"/>
          </a:p>
          <a:p>
            <a:pPr marL="800100" lvl="1" indent="-342900">
              <a:buFont typeface="Arial" pitchFamily="34" charset="0"/>
              <a:buChar char="•"/>
            </a:pPr>
            <a:r>
              <a:rPr lang="en-US" sz="2000" dirty="0"/>
              <a:t>DEA Schedule I controlled substance</a:t>
            </a:r>
          </a:p>
          <a:p>
            <a:pPr marL="800100" lvl="1" indent="-342900">
              <a:buFont typeface="Arial" pitchFamily="34" charset="0"/>
              <a:buChar char="•"/>
            </a:pPr>
            <a:r>
              <a:rPr lang="en-US" sz="2000" dirty="0"/>
              <a:t>Substances in this schedule have </a:t>
            </a:r>
            <a:r>
              <a:rPr lang="en-US" sz="2000" i="1" dirty="0"/>
              <a:t>no currently accepted medical use</a:t>
            </a:r>
            <a:r>
              <a:rPr lang="en-US" sz="2000" dirty="0"/>
              <a:t> in the United States, a lack of accepted safety for use under medical supervision, and a high potential for abuse</a:t>
            </a:r>
          </a:p>
          <a:p>
            <a:pPr lvl="1"/>
            <a:r>
              <a:rPr lang="en-US" sz="2000" dirty="0"/>
              <a:t> </a:t>
            </a:r>
          </a:p>
          <a:p>
            <a:pPr marL="342900" lvl="1" indent="-342900">
              <a:buFont typeface="Wingdings" panose="05000000000000000000" pitchFamily="2" charset="2"/>
              <a:buChar char="Ø"/>
            </a:pPr>
            <a:r>
              <a:rPr lang="en-US" sz="2000" dirty="0"/>
              <a:t>Obama Administration Attorney General relaxed federal enforcement</a:t>
            </a:r>
          </a:p>
          <a:p>
            <a:pPr marL="342900" lvl="1" indent="-342900">
              <a:buFont typeface="Wingdings" panose="05000000000000000000" pitchFamily="2" charset="2"/>
              <a:buChar char="Ø"/>
            </a:pPr>
            <a:r>
              <a:rPr lang="en-US" sz="2000" dirty="0"/>
              <a:t>Trump Administration sending mixed messages</a:t>
            </a:r>
          </a:p>
          <a:p>
            <a:pPr marL="342900" lvl="1" indent="-342900">
              <a:buFont typeface="Wingdings" panose="05000000000000000000" pitchFamily="2" charset="2"/>
              <a:buChar char="Ø"/>
            </a:pPr>
            <a:r>
              <a:rPr lang="en-US" sz="2000" dirty="0"/>
              <a:t>What will Biden Administration do?</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a:t>
            </a:fld>
            <a:endParaRPr lang="en-US"/>
          </a:p>
        </p:txBody>
      </p:sp>
    </p:spTree>
    <p:extLst>
      <p:ext uri="{BB962C8B-B14F-4D97-AF65-F5344CB8AC3E}">
        <p14:creationId xmlns:p14="http://schemas.microsoft.com/office/powerpoint/2010/main" val="2485519750"/>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79298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800" dirty="0"/>
              <a:t>OSHA-Post-Accident Drug Testing</a:t>
            </a:r>
          </a:p>
          <a:p>
            <a:pPr marL="0" indent="0">
              <a:buNone/>
            </a:pPr>
            <a:endParaRPr lang="en-US" sz="1800" dirty="0"/>
          </a:p>
          <a:p>
            <a:pPr marL="800100" lvl="1" indent="-342900">
              <a:buFont typeface="Courier New" panose="02070309020205020404" pitchFamily="49" charset="0"/>
              <a:buChar char="o"/>
            </a:pPr>
            <a:r>
              <a:rPr lang="en-US" sz="1800" dirty="0"/>
              <a:t>Employers may conduct post-incident drug testing if there is a reasonable possibility that employee drug use could have contributed to the reported injury or illness.</a:t>
            </a:r>
          </a:p>
          <a:p>
            <a:pPr lvl="1"/>
            <a:endParaRPr lang="en-US" sz="1800" dirty="0"/>
          </a:p>
          <a:p>
            <a:pPr marL="800100" lvl="1" indent="-342900">
              <a:buFont typeface="Courier New" panose="02070309020205020404" pitchFamily="49" charset="0"/>
              <a:buChar char="o"/>
            </a:pPr>
            <a:r>
              <a:rPr lang="en-US" sz="1800" dirty="0"/>
              <a:t>However, if employee drug use could not have contributed to the injury or illness, post-incident drug testing would likely only discourage reporting without contributing to the employer’s understanding of why the injury occurred.  </a:t>
            </a:r>
          </a:p>
          <a:p>
            <a:pPr marL="800100" lvl="1" indent="-342900">
              <a:buFont typeface="Courier New" panose="02070309020205020404" pitchFamily="49" charset="0"/>
              <a:buChar char="o"/>
            </a:pPr>
            <a:endParaRPr lang="en-US" sz="1800" dirty="0"/>
          </a:p>
          <a:p>
            <a:pPr marL="800100" lvl="1" indent="-342900">
              <a:buFont typeface="Courier New" panose="02070309020205020404" pitchFamily="49" charset="0"/>
              <a:buChar char="o"/>
            </a:pPr>
            <a:r>
              <a:rPr lang="en-US" sz="1800" dirty="0"/>
              <a:t>Drug testing under these conditions could constitute prohibited retaliation.</a:t>
            </a:r>
          </a:p>
          <a:p>
            <a:pPr marL="800100" lvl="1" indent="-342900">
              <a:buFont typeface="Courier New" panose="02070309020205020404" pitchFamily="49" charset="0"/>
              <a:buChar char="o"/>
            </a:pPr>
            <a:endParaRPr lang="en-US" sz="1800" dirty="0"/>
          </a:p>
          <a:p>
            <a:pPr marL="800100" lvl="1" indent="-342900">
              <a:buFont typeface="Courier New" panose="02070309020205020404" pitchFamily="49" charset="0"/>
              <a:buChar char="o"/>
            </a:pPr>
            <a:r>
              <a:rPr lang="en-US" sz="1800" dirty="0"/>
              <a:t>Testing consistently reduces chances of OSHA retaliation claim</a:t>
            </a:r>
          </a:p>
          <a:p>
            <a:pPr lvl="1" eaLnBrk="1" hangingPunct="1">
              <a:spcBef>
                <a:spcPct val="20000"/>
              </a:spcBef>
              <a:defRPr/>
            </a:pPr>
            <a:endParaRPr lang="en-US" sz="2800" dirty="0"/>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70</a:t>
            </a:fld>
            <a:endParaRPr lang="en-US"/>
          </a:p>
        </p:txBody>
      </p:sp>
    </p:spTree>
    <p:extLst>
      <p:ext uri="{BB962C8B-B14F-4D97-AF65-F5344CB8AC3E}">
        <p14:creationId xmlns:p14="http://schemas.microsoft.com/office/powerpoint/2010/main" val="1117735045"/>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77724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U.S. Department of Transportation</a:t>
            </a:r>
          </a:p>
          <a:p>
            <a:endParaRPr lang="en-US" sz="2000" dirty="0"/>
          </a:p>
          <a:p>
            <a:pPr marL="800100" lvl="1" indent="-342900">
              <a:buFont typeface="Courier New" panose="02070309020205020404" pitchFamily="49" charset="0"/>
              <a:buChar char="o"/>
            </a:pPr>
            <a:r>
              <a:rPr lang="en-US" sz="2000" dirty="0"/>
              <a:t>Omnibus Transportation Employee Testing Act of 1991</a:t>
            </a:r>
          </a:p>
          <a:p>
            <a:pPr marL="1257300" lvl="2" indent="-342900">
              <a:buFont typeface="Wingdings" panose="05000000000000000000" pitchFamily="2" charset="2"/>
              <a:buChar char="§"/>
            </a:pPr>
            <a:r>
              <a:rPr lang="en-US" sz="2000" dirty="0"/>
              <a:t>Requires drug and alcohol testing of drivers, pilots, and other “safety-sensitive” jobs that are under the domain of the Department of Transportation (DOT)</a:t>
            </a:r>
          </a:p>
          <a:p>
            <a:pPr marL="1257300" lvl="2" indent="-342900">
              <a:buFont typeface="Wingdings" panose="05000000000000000000" pitchFamily="2" charset="2"/>
              <a:buChar char="§"/>
            </a:pPr>
            <a:r>
              <a:rPr lang="en-US" sz="2000" dirty="0"/>
              <a:t>The DOT prohibits the use of medical marijuana by transportation workers including pilots, school bus drivers, truck drivers, subway operators, ship captains and fire-armed transit security workers</a:t>
            </a:r>
          </a:p>
          <a:p>
            <a:pPr marL="1257300" lvl="2" indent="-342900">
              <a:buFont typeface="Wingdings" panose="05000000000000000000" pitchFamily="2" charset="2"/>
              <a:buChar char="§"/>
            </a:pPr>
            <a:r>
              <a:rPr lang="en-US" sz="2000" dirty="0" err="1"/>
              <a:t>DOT’s</a:t>
            </a:r>
            <a:r>
              <a:rPr lang="en-US" sz="2000" dirty="0"/>
              <a:t> Drug Alcohol Testing Regulation – 49 CFR Part 40 – “does not authorize ‘medical marijuana’ under a state law to be a valid medical explanation for a transportation employee’s positive drug test result.”</a:t>
            </a:r>
          </a:p>
          <a:p>
            <a:pPr marL="1257300" lvl="2" indent="-342900">
              <a:buFont typeface="Wingdings" panose="05000000000000000000" pitchFamily="2" charset="2"/>
              <a:buChar char="§"/>
            </a:pPr>
            <a:endParaRPr lang="en-US" sz="20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71</a:t>
            </a:fld>
            <a:endParaRPr lang="en-US"/>
          </a:p>
        </p:txBody>
      </p:sp>
    </p:spTree>
    <p:extLst>
      <p:ext uri="{BB962C8B-B14F-4D97-AF65-F5344CB8AC3E}">
        <p14:creationId xmlns:p14="http://schemas.microsoft.com/office/powerpoint/2010/main" val="2091855262"/>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r>
              <a:rPr lang="en-US" sz="2000" dirty="0"/>
              <a:t>Department of Transportation</a:t>
            </a:r>
          </a:p>
          <a:p>
            <a:pPr marL="0" indent="0" algn="ctr">
              <a:buNone/>
            </a:pPr>
            <a:endParaRPr lang="en-US" sz="2000" dirty="0"/>
          </a:p>
          <a:p>
            <a:pPr marL="342900" indent="-342900">
              <a:buFont typeface="Wingdings" panose="05000000000000000000" pitchFamily="2" charset="2"/>
              <a:buChar char="Ø"/>
            </a:pPr>
            <a:r>
              <a:rPr lang="en-US" sz="2000" dirty="0"/>
              <a:t>Pilots, bus drivers, truck drivers, train engineers, subway operators, aircraft maintenance personnel, transit fire armed security personnel, ship captains and pipeline emergency response personnel, among others</a:t>
            </a:r>
          </a:p>
          <a:p>
            <a:endParaRPr lang="en-US" sz="2000" dirty="0"/>
          </a:p>
          <a:p>
            <a:pPr marL="342900" indent="-342900">
              <a:buFont typeface="Wingdings" panose="05000000000000000000" pitchFamily="2" charset="2"/>
              <a:buChar char="Ø"/>
            </a:pPr>
            <a:r>
              <a:rPr lang="en-US" sz="2000" dirty="0"/>
              <a:t>No driver may report for or remain on safety-sensitive duty while using any controlled substance</a:t>
            </a:r>
          </a:p>
          <a:p>
            <a:pPr marL="0" indent="0">
              <a:buNone/>
            </a:pPr>
            <a:endParaRPr lang="en-US" sz="2000" dirty="0"/>
          </a:p>
          <a:p>
            <a:pPr marL="342900" indent="-342900">
              <a:buFont typeface="Wingdings" panose="05000000000000000000" pitchFamily="2" charset="2"/>
              <a:buChar char="Ø"/>
            </a:pPr>
            <a:r>
              <a:rPr lang="en-US" sz="2000" dirty="0"/>
              <a:t>No driver shall report for or remain on safety-sensitive duty after testing positive for unlawful drugs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72</a:t>
            </a:fld>
            <a:endParaRPr lang="en-US"/>
          </a:p>
        </p:txBody>
      </p:sp>
    </p:spTree>
    <p:extLst>
      <p:ext uri="{BB962C8B-B14F-4D97-AF65-F5344CB8AC3E}">
        <p14:creationId xmlns:p14="http://schemas.microsoft.com/office/powerpoint/2010/main" val="2487535550"/>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0" indent="0" algn="ctr">
              <a:buNone/>
            </a:pPr>
            <a:r>
              <a:rPr lang="en-US" sz="1800" dirty="0"/>
              <a:t>Department of Transportation (cont.)</a:t>
            </a:r>
          </a:p>
          <a:p>
            <a:pPr marL="0" indent="0" algn="ctr">
              <a:buNone/>
            </a:pPr>
            <a:endParaRPr lang="en-US" sz="1800" dirty="0"/>
          </a:p>
          <a:p>
            <a:pPr marL="342900" indent="-342900">
              <a:buFont typeface="Wingdings" panose="05000000000000000000" pitchFamily="2" charset="2"/>
              <a:buChar char="Ø"/>
            </a:pPr>
            <a:r>
              <a:rPr lang="en-US" sz="1800" dirty="0"/>
              <a:t>On 10/22/09, DOT issued a statement asserting that its regulated drug testing program will not change based upon the DOJ’s 10/19 statement</a:t>
            </a:r>
          </a:p>
          <a:p>
            <a:endParaRPr lang="en-US" sz="1800" dirty="0"/>
          </a:p>
          <a:p>
            <a:pPr marL="342900" indent="-342900">
              <a:buFont typeface="Wingdings" panose="05000000000000000000" pitchFamily="2" charset="2"/>
              <a:buChar char="Ø"/>
            </a:pPr>
            <a:r>
              <a:rPr lang="en-US" sz="1800" dirty="0"/>
              <a:t>DOT regs do not authorize ‘medical marijuana’ under state law to be a valid medical explanation for a transportation employee’s positive drug test result. (DOT takes priority)</a:t>
            </a:r>
          </a:p>
          <a:p>
            <a:endParaRPr lang="en-US" sz="1800" dirty="0"/>
          </a:p>
          <a:p>
            <a:pPr marL="342900" indent="-342900">
              <a:buFont typeface="Wingdings" panose="05000000000000000000" pitchFamily="2" charset="2"/>
              <a:buChar char="Ø"/>
            </a:pPr>
            <a:r>
              <a:rPr lang="en-US" sz="1800" dirty="0"/>
              <a:t>“Therefore, Medical Review Officers will not verify a drug test as negative based upon information that a physician recommended that the employee use ‘medical marijuana…’ It remains unacceptable for any safety-sensitive employee subject to drug testing under the Dept. of Transportation’s drug testing regulations to use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73</a:t>
            </a:fld>
            <a:endParaRPr lang="en-US"/>
          </a:p>
        </p:txBody>
      </p:sp>
    </p:spTree>
    <p:extLst>
      <p:ext uri="{BB962C8B-B14F-4D97-AF65-F5344CB8AC3E}">
        <p14:creationId xmlns:p14="http://schemas.microsoft.com/office/powerpoint/2010/main" val="1190830240"/>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lgn="ctr" eaLnBrk="1" hangingPunct="1">
              <a:defRPr/>
            </a:pPr>
            <a:r>
              <a:rPr lang="en-US" sz="3600">
                <a:solidFill>
                  <a:schemeClr val="bg1"/>
                </a:solidFill>
              </a:rPr>
              <a:t>Laws and Regulations (cont.)</a:t>
            </a:r>
            <a:endParaRPr kumimoji="0" lang="en-US" sz="3600" b="1" i="0" u="none" strike="noStrike" kern="0" cap="none" spc="0" normalizeH="0" baseline="0" noProof="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endParaRPr lang="en-US" sz="2800" dirty="0"/>
          </a:p>
          <a:p>
            <a:pPr marL="457200" lvl="0" indent="-457200" eaLnBrk="1" hangingPunct="1">
              <a:spcBef>
                <a:spcPct val="20000"/>
              </a:spcBef>
              <a:buFont typeface="Wingdings" panose="05000000000000000000" pitchFamily="2" charset="2"/>
              <a:buChar char="Ø"/>
              <a:defRPr/>
            </a:pPr>
            <a:endParaRPr lang="en-US" sz="2000" dirty="0"/>
          </a:p>
          <a:p>
            <a:pPr marL="457200" lvl="0" indent="-457200" eaLnBrk="1" hangingPunct="1">
              <a:spcBef>
                <a:spcPct val="20000"/>
              </a:spcBef>
              <a:buFont typeface="Wingdings" panose="05000000000000000000" pitchFamily="2" charset="2"/>
              <a:buChar char="Ø"/>
              <a:defRPr/>
            </a:pPr>
            <a:r>
              <a:rPr lang="en-US" sz="2000" dirty="0"/>
              <a:t>Employers subject to DOT regulations should continue to follow the DOT substance-abuse regulations and testing obligations per the DOT Medical Marijuana Notice of February 22, 2013, and the Recreational Marijuana Notice of May 27, 2014.</a:t>
            </a:r>
            <a:endParaRPr lang="en-US" sz="20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74</a:t>
            </a:fld>
            <a:endParaRPr lang="en-US"/>
          </a:p>
        </p:txBody>
      </p:sp>
    </p:spTree>
    <p:extLst>
      <p:ext uri="{BB962C8B-B14F-4D97-AF65-F5344CB8AC3E}">
        <p14:creationId xmlns:p14="http://schemas.microsoft.com/office/powerpoint/2010/main" val="355456616"/>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endParaRPr lang="en-US" sz="2000" kern="0" dirty="0">
              <a:latin typeface="+mn-lt"/>
              <a:ea typeface="+mn-ea"/>
            </a:endParaRPr>
          </a:p>
          <a:p>
            <a:pPr marL="285750" lvl="0" indent="-285750" eaLnBrk="1" hangingPunct="1">
              <a:spcBef>
                <a:spcPct val="20000"/>
              </a:spcBef>
              <a:buFont typeface="Wingdings" panose="05000000000000000000" pitchFamily="2" charset="2"/>
              <a:buChar char="Ø"/>
              <a:defRPr/>
            </a:pPr>
            <a:endParaRPr lang="en-US" sz="2000" kern="0" dirty="0">
              <a:latin typeface="+mn-lt"/>
              <a:ea typeface="+mn-ea"/>
            </a:endParaRPr>
          </a:p>
          <a:p>
            <a:pPr marL="285750" lvl="0" indent="-285750" eaLnBrk="1" hangingPunct="1">
              <a:spcBef>
                <a:spcPct val="20000"/>
              </a:spcBef>
              <a:buFont typeface="Wingdings" panose="05000000000000000000" pitchFamily="2" charset="2"/>
              <a:buChar char="Ø"/>
              <a:defRPr/>
            </a:pPr>
            <a:endParaRPr lang="en-US" sz="20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Use still prohibited by U.S. DOT for CDL drivers (DOT </a:t>
            </a:r>
            <a:r>
              <a:rPr lang="en-US" sz="2000" u="sng" kern="0" dirty="0">
                <a:latin typeface="+mn-lt"/>
                <a:ea typeface="+mn-ea"/>
              </a:rPr>
              <a:t>last month</a:t>
            </a:r>
            <a:r>
              <a:rPr lang="en-US" sz="2000" kern="0" dirty="0">
                <a:latin typeface="+mn-lt"/>
                <a:ea typeface="+mn-ea"/>
              </a:rPr>
              <a:t> issued second clarification because the occurrence of positive drug test results for CDL drivers using these products in increasing.) (Medical Review Officer conducting driver tests will not issue a negative test result simply because the THC detected in a urine sample was from legal marijuana or CBD oil.)</a:t>
            </a:r>
            <a:endParaRPr lang="en-US" sz="2000" u="sng" kern="0" dirty="0">
              <a:latin typeface="+mn-lt"/>
              <a:ea typeface="+mn-ea"/>
            </a:endParaRP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75</a:t>
            </a:fld>
            <a:endParaRPr lang="en-US"/>
          </a:p>
        </p:txBody>
      </p:sp>
    </p:spTree>
    <p:extLst>
      <p:ext uri="{BB962C8B-B14F-4D97-AF65-F5344CB8AC3E}">
        <p14:creationId xmlns:p14="http://schemas.microsoft.com/office/powerpoint/2010/main" val="327809391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r>
              <a:rPr lang="en-US" sz="2000" dirty="0"/>
              <a:t>Arkansas passage of the Arkansas Medical Marijuana Amendment (“AMMA”) of 2016 set in motion fast-paced efforts to put in place rules that will allow the cultivation, processing, dispensing, and purchase of marijuana for medicinal-related consumption.</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Cultivation and dispensaries operating across the State of Arkansas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Thousands of registry cards issued by Arkansas Department of Health</a:t>
            </a:r>
          </a:p>
          <a:p>
            <a:endParaRPr lang="en-US" sz="2000" dirty="0"/>
          </a:p>
          <a:p>
            <a:pPr marL="285750" indent="-285750">
              <a:buFont typeface="Wingdings" panose="05000000000000000000" pitchFamily="2" charset="2"/>
              <a:buChar char="Ø"/>
            </a:pPr>
            <a:r>
              <a:rPr lang="en-US" sz="2000" dirty="0"/>
              <a:t>The legalization of certain uses/cultivation of marijuana in Arkansas is generating a host of legal issues including healthcare, insurance, banking, OSHA, etc.  </a:t>
            </a:r>
          </a:p>
          <a:p>
            <a:pPr marL="285750" indent="-285750">
              <a:buFont typeface="Wingdings" panose="05000000000000000000" pitchFamily="2" charset="2"/>
              <a:buChar char="Ø"/>
            </a:pPr>
            <a:endParaRPr lang="en-US" sz="2000" dirty="0"/>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a:t>
            </a:fld>
            <a:endParaRPr lang="en-US"/>
          </a:p>
        </p:txBody>
      </p:sp>
    </p:spTree>
    <p:extLst>
      <p:ext uri="{BB962C8B-B14F-4D97-AF65-F5344CB8AC3E}">
        <p14:creationId xmlns:p14="http://schemas.microsoft.com/office/powerpoint/2010/main" val="11816753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defRPr/>
            </a:pPr>
            <a:endParaRPr kumimoji="0" lang="en-US" sz="4400" b="1" i="0" u="none" strike="noStrike" kern="0" cap="none" spc="0" normalizeH="0" baseline="0" noProof="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r>
              <a:rPr lang="en-US" sz="2000" dirty="0"/>
              <a:t>This is arguably particularly difficult for many employers in the solid and hazardous waste and recycling industries because of serious safety and environmental issues:</a:t>
            </a:r>
          </a:p>
          <a:p>
            <a:pPr marL="285750" indent="-285750">
              <a:buFont typeface="Wingdings" panose="05000000000000000000" pitchFamily="2" charset="2"/>
              <a:buChar char="Ø"/>
            </a:pPr>
            <a:endParaRPr lang="en-US" sz="2000" dirty="0"/>
          </a:p>
          <a:p>
            <a:pPr marL="800100" lvl="1" indent="-342900">
              <a:buFont typeface="Arial" pitchFamily="34" charset="0"/>
              <a:buChar char="•"/>
            </a:pPr>
            <a:r>
              <a:rPr lang="en-US" sz="2000" dirty="0"/>
              <a:t>Exposure to heavy machinery and dangerous processes</a:t>
            </a:r>
          </a:p>
          <a:p>
            <a:pPr marL="800100" lvl="1" indent="-342900">
              <a:buFont typeface="Arial" pitchFamily="34" charset="0"/>
              <a:buChar char="•"/>
            </a:pPr>
            <a:r>
              <a:rPr lang="en-US" sz="2000" dirty="0"/>
              <a:t>May be long commutes to some facilities in a rural state such as Arkansas</a:t>
            </a:r>
          </a:p>
          <a:p>
            <a:pPr marL="800100" lvl="1" indent="-342900">
              <a:buFont typeface="Arial" pitchFamily="34" charset="0"/>
              <a:buChar char="•"/>
            </a:pPr>
            <a:r>
              <a:rPr lang="en-US" sz="2000" dirty="0"/>
              <a:t>Presence of hazardous materials requires vigilance</a:t>
            </a:r>
          </a:p>
          <a:p>
            <a:pPr marL="800100" lvl="1" indent="-342900">
              <a:buFont typeface="Arial" pitchFamily="34" charset="0"/>
              <a:buChar char="•"/>
            </a:pPr>
            <a:r>
              <a:rPr lang="en-US" sz="2000" dirty="0"/>
              <a:t>More difficult to find young employees because of strict drug policies</a:t>
            </a:r>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a:t>
            </a:fld>
            <a:endParaRPr lang="en-US"/>
          </a:p>
        </p:txBody>
      </p:sp>
    </p:spTree>
    <p:extLst>
      <p:ext uri="{BB962C8B-B14F-4D97-AF65-F5344CB8AC3E}">
        <p14:creationId xmlns:p14="http://schemas.microsoft.com/office/powerpoint/2010/main" val="158258491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8363.0"/>
  <p:tag name="AS_RELEASE_DATE" val="2018.09.12"/>
  <p:tag name="AS_TITLE" val="Aspose.Slides for .NET 4.0 Client Profile"/>
  <p:tag name="AS_VERSION" val="18.9"/>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2.xml><?xml version="1.0" encoding="utf-8"?>
<ds:datastoreItem xmlns:ds="http://schemas.openxmlformats.org/officeDocument/2006/customXml" ds:itemID="{6B6EDA48-FD88-40FA-B052-781403BB736C}">
  <ds:schemaRefs>
    <ds:schemaRef ds:uri="http://schemas.microsoft.com/office/infopath/2007/PartnerControls"/>
    <ds:schemaRef ds:uri="http://purl.org/dc/elements/1.1/"/>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5336</Words>
  <Application>Microsoft Office PowerPoint</Application>
  <PresentationFormat>On-screen Show (4:3)</PresentationFormat>
  <Paragraphs>808</Paragraphs>
  <Slides>75</Slides>
  <Notes>75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75</vt:i4>
      </vt:variant>
    </vt:vector>
  </HeadingPairs>
  <TitlesOfParts>
    <vt:vector size="84" baseType="lpstr">
      <vt:lpstr>Arial</vt:lpstr>
      <vt:lpstr>Calibri</vt:lpstr>
      <vt:lpstr>Courier New</vt:lpstr>
      <vt:lpstr>HelveticaNeueLT Com 25 UltLt</vt:lpstr>
      <vt:lpstr>Verdana</vt:lpstr>
      <vt:lpstr>Wingdings</vt:lpstr>
      <vt:lpstr>Wingdings 3</vt:lpstr>
      <vt:lpstr>Blank Presentation</vt:lpstr>
      <vt:lpstr>Custom Design</vt:lpstr>
      <vt:lpstr>PowerPoint Presentation</vt:lpstr>
      <vt:lpstr>Walter G. Wright wwright@mwlaw.com   Stuart Spencer sspencer@mwlaw.com  Cara Butler cbutler@mwlaw.com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Systemic Marijuana Side Effects (THC)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1601-01-01T00:00:00Z</cp:lastPrinted>
  <dcterms:created xsi:type="dcterms:W3CDTF">1601-01-01T00:00:00Z</dcterms:created>
  <dcterms:modified xsi:type="dcterms:W3CDTF">2021-09-22T16:09:34Z</dcterms:modified>
</cp:coreProperties>
</file>